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6" r:id="rId1"/>
  </p:sldMasterIdLst>
  <p:notesMasterIdLst>
    <p:notesMasterId r:id="rId41"/>
  </p:notesMasterIdLst>
  <p:sldIdLst>
    <p:sldId id="293" r:id="rId2"/>
    <p:sldId id="260" r:id="rId3"/>
    <p:sldId id="267" r:id="rId4"/>
    <p:sldId id="269" r:id="rId5"/>
    <p:sldId id="270" r:id="rId6"/>
    <p:sldId id="271" r:id="rId7"/>
    <p:sldId id="272" r:id="rId8"/>
    <p:sldId id="273" r:id="rId9"/>
    <p:sldId id="274" r:id="rId10"/>
    <p:sldId id="275" r:id="rId11"/>
    <p:sldId id="276" r:id="rId12"/>
    <p:sldId id="290" r:id="rId13"/>
    <p:sldId id="291" r:id="rId14"/>
    <p:sldId id="292" r:id="rId15"/>
    <p:sldId id="277" r:id="rId16"/>
    <p:sldId id="300" r:id="rId17"/>
    <p:sldId id="278" r:id="rId18"/>
    <p:sldId id="279" r:id="rId19"/>
    <p:sldId id="286" r:id="rId20"/>
    <p:sldId id="287" r:id="rId21"/>
    <p:sldId id="289" r:id="rId22"/>
    <p:sldId id="298" r:id="rId23"/>
    <p:sldId id="299" r:id="rId24"/>
    <p:sldId id="281" r:id="rId25"/>
    <p:sldId id="282" r:id="rId26"/>
    <p:sldId id="283" r:id="rId27"/>
    <p:sldId id="302" r:id="rId28"/>
    <p:sldId id="303" r:id="rId29"/>
    <p:sldId id="304" r:id="rId30"/>
    <p:sldId id="310" r:id="rId31"/>
    <p:sldId id="301" r:id="rId32"/>
    <p:sldId id="305" r:id="rId33"/>
    <p:sldId id="306" r:id="rId34"/>
    <p:sldId id="307" r:id="rId35"/>
    <p:sldId id="308" r:id="rId36"/>
    <p:sldId id="309" r:id="rId37"/>
    <p:sldId id="284" r:id="rId38"/>
    <p:sldId id="296" r:id="rId39"/>
    <p:sldId id="288" r:id="rId4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F9108E-1F90-4F24-9772-DBE4805543A5}" type="datetimeFigureOut">
              <a:rPr lang="fr-FR" smtClean="0"/>
              <a:t>06/01/2022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3EBADE-55F1-45EF-8A82-F0814AD9245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593888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ABF71C-24C2-4BEA-B03C-62BF4848C4A4}" type="datetime1">
              <a:rPr lang="en-US" smtClean="0"/>
              <a:t>1/6/2022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435931-F35F-4F7B-89F7-7A2D75E3E15D}" type="datetime1">
              <a:rPr lang="en-US" smtClean="0"/>
              <a:t>1/6/2022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2B4B1-7D0C-47F0-8328-1F16810E6566}" type="datetime1">
              <a:rPr lang="en-US" smtClean="0"/>
              <a:t>1/6/2022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DA309F-727C-4FC0-ACC1-E72BD5DFD1BC}" type="datetime1">
              <a:rPr lang="en-US" smtClean="0"/>
              <a:t>1/6/2022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94ACF-64B0-4899-BF7B-5382BE613E8C}" type="datetime1">
              <a:rPr lang="en-US" smtClean="0"/>
              <a:t>1/6/2022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758D7B-87A7-4F82-90BF-86A6968B8DAE}" type="datetime1">
              <a:rPr lang="en-US" smtClean="0"/>
              <a:t>1/6/2022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B3EA53-CC7D-45EB-9876-11E1413976B5}" type="datetime1">
              <a:rPr lang="en-US" smtClean="0"/>
              <a:t>1/6/2022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‹N°›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3C92C-C8AE-4A50-94AA-36D7238FA25E}" type="datetime1">
              <a:rPr lang="en-US" smtClean="0"/>
              <a:t>1/6/2022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BE0235-C7C7-4D64-9ACE-AF8964A87BEE}" type="datetime1">
              <a:rPr lang="en-US" smtClean="0"/>
              <a:t>1/6/2022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23AFB5-5B19-44E8-ABB4-520EFADB9F7A}" type="datetime1">
              <a:rPr lang="en-US" smtClean="0"/>
              <a:t>1/6/2022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8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789DA721-948C-4FDE-BFDC-3466FA99B3AD}" type="datetime1">
              <a:rPr lang="en-US" smtClean="0"/>
              <a:t>1/6/2022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chemeClr val="bg1"/>
          </a:solidFill>
          <a:ln w="317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A928D40A-4455-4C53-9B8A-93C61C34792D}" type="datetime1">
              <a:rPr lang="en-US" smtClean="0"/>
              <a:t>1/6/2022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gif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10" Type="http://schemas.openxmlformats.org/officeDocument/2006/relationships/image" Target="../media/image43.jpg"/><Relationship Id="rId4" Type="http://schemas.openxmlformats.org/officeDocument/2006/relationships/image" Target="../media/image37.webp"/><Relationship Id="rId9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jpg"/><Relationship Id="rId4" Type="http://schemas.openxmlformats.org/officeDocument/2006/relationships/image" Target="../media/image4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CC9C990-B171-4120-A296-B507DB0ADB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2834640"/>
            <a:ext cx="7729728" cy="1188720"/>
          </a:xfrm>
        </p:spPr>
        <p:txBody>
          <a:bodyPr>
            <a:normAutofit/>
          </a:bodyPr>
          <a:lstStyle/>
          <a:p>
            <a:r>
              <a:rPr lang="fr-FR" sz="4000" dirty="0"/>
              <a:t>PROJET DE STAGE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2CA6DCA-C7BE-4265-BA46-47F8B8087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62040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420ABCB-952F-47D1-AA2A-5B10DB3EB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385852"/>
            <a:ext cx="7729728" cy="755051"/>
          </a:xfrm>
        </p:spPr>
        <p:txBody>
          <a:bodyPr>
            <a:noAutofit/>
          </a:bodyPr>
          <a:lstStyle/>
          <a:p>
            <a:r>
              <a:rPr lang="fr-FR" sz="38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DIAGRAMME D’ACTIVITÉS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F0C8EB37-AB25-480B-8590-53DCB378DB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726F8A14-19DE-4A4F-AD28-0BFC7027C9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2817" y="1270821"/>
            <a:ext cx="8846366" cy="5587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2087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420ABCB-952F-47D1-AA2A-5B10DB3EB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385852"/>
            <a:ext cx="7729728" cy="755051"/>
          </a:xfrm>
        </p:spPr>
        <p:txBody>
          <a:bodyPr>
            <a:noAutofit/>
          </a:bodyPr>
          <a:lstStyle/>
          <a:p>
            <a:r>
              <a:rPr lang="fr-FR" sz="38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DIAGRAMME D’ACTIVITÉS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06500B2D-82C3-4952-A3AA-58DE4E1A1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478FD922-494F-43A6-B9B4-AE82C58E36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474" y="1322719"/>
            <a:ext cx="10315051" cy="5149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7573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420ABCB-952F-47D1-AA2A-5B10DB3EB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385852"/>
            <a:ext cx="7729728" cy="755051"/>
          </a:xfrm>
        </p:spPr>
        <p:txBody>
          <a:bodyPr>
            <a:noAutofit/>
          </a:bodyPr>
          <a:lstStyle/>
          <a:p>
            <a:r>
              <a:rPr lang="fr-FR" sz="38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DIAGRAMME DE SÉQUENCES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06500B2D-82C3-4952-A3AA-58DE4E1A1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CCFF1E6A-C951-432C-9564-811D91D829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686C247D-5385-495A-B46D-F8856B3AA9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6117" y="1289961"/>
            <a:ext cx="9399765" cy="4927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2132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420ABCB-952F-47D1-AA2A-5B10DB3EB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385852"/>
            <a:ext cx="7729728" cy="755051"/>
          </a:xfrm>
        </p:spPr>
        <p:txBody>
          <a:bodyPr>
            <a:noAutofit/>
          </a:bodyPr>
          <a:lstStyle/>
          <a:p>
            <a:r>
              <a:rPr lang="fr-FR" sz="38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DIAGRAMME DE SÉQUENCES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06500B2D-82C3-4952-A3AA-58DE4E1A1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6A52AC5C-FAE3-4C43-B6C1-FE55C78D28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2B4AE972-E795-46C6-AAE5-A22D8DD97A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2341" y="1306700"/>
            <a:ext cx="9307318" cy="5276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7167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420ABCB-952F-47D1-AA2A-5B10DB3EB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385852"/>
            <a:ext cx="7729728" cy="755051"/>
          </a:xfrm>
        </p:spPr>
        <p:txBody>
          <a:bodyPr>
            <a:noAutofit/>
          </a:bodyPr>
          <a:lstStyle/>
          <a:p>
            <a:r>
              <a:rPr lang="fr-FR" sz="38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DIAGRAMME DE SÉQUENCES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06500B2D-82C3-4952-A3AA-58DE4E1A1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DBA0778F-EFFC-4FB3-8E15-601D6DE59E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792" y="2076332"/>
            <a:ext cx="11266415" cy="2705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2195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420ABCB-952F-47D1-AA2A-5B10DB3EB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385852"/>
            <a:ext cx="7729728" cy="755051"/>
          </a:xfrm>
        </p:spPr>
        <p:txBody>
          <a:bodyPr>
            <a:noAutofit/>
          </a:bodyPr>
          <a:lstStyle/>
          <a:p>
            <a:r>
              <a:rPr lang="fr-FR" sz="38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DIAGRAMME DE CLASSES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40615D28-C025-4024-9F96-2DB5827BF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A29ABBF0-D487-4E80-9E42-BECEA78BEF57}"/>
              </a:ext>
            </a:extLst>
          </p:cNvPr>
          <p:cNvSpPr txBox="1"/>
          <p:nvPr/>
        </p:nvSpPr>
        <p:spPr>
          <a:xfrm>
            <a:off x="293615" y="1359932"/>
            <a:ext cx="169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Côté client :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DEA384F4-8778-426D-A9F3-390BF51CDD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5869" y="1202055"/>
            <a:ext cx="6420262" cy="5655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3398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420ABCB-952F-47D1-AA2A-5B10DB3EB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385852"/>
            <a:ext cx="7729728" cy="755051"/>
          </a:xfrm>
        </p:spPr>
        <p:txBody>
          <a:bodyPr>
            <a:noAutofit/>
          </a:bodyPr>
          <a:lstStyle/>
          <a:p>
            <a:r>
              <a:rPr lang="fr-FR" sz="38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DIAGRAMME DE CLASSES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40615D28-C025-4024-9F96-2DB5827BF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797289E-04AD-49BC-8BF2-21CC6618D4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6975" y="1309598"/>
            <a:ext cx="7258050" cy="5162550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A29ABBF0-D487-4E80-9E42-BECEA78BEF57}"/>
              </a:ext>
            </a:extLst>
          </p:cNvPr>
          <p:cNvSpPr txBox="1"/>
          <p:nvPr/>
        </p:nvSpPr>
        <p:spPr>
          <a:xfrm>
            <a:off x="293615" y="1359932"/>
            <a:ext cx="169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Côté serveur :</a:t>
            </a:r>
          </a:p>
        </p:txBody>
      </p:sp>
    </p:spTree>
    <p:extLst>
      <p:ext uri="{BB962C8B-B14F-4D97-AF65-F5344CB8AC3E}">
        <p14:creationId xmlns:p14="http://schemas.microsoft.com/office/powerpoint/2010/main" val="20005804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420ABCB-952F-47D1-AA2A-5B10DB3EB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385852"/>
            <a:ext cx="7729728" cy="755051"/>
          </a:xfrm>
        </p:spPr>
        <p:txBody>
          <a:bodyPr>
            <a:noAutofit/>
          </a:bodyPr>
          <a:lstStyle/>
          <a:p>
            <a:r>
              <a:rPr lang="fr-FR" sz="38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MAQUETTAGE</a:t>
            </a:r>
          </a:p>
        </p:txBody>
      </p:sp>
      <p:pic>
        <p:nvPicPr>
          <p:cNvPr id="6" name="Espace réservé du contenu 7">
            <a:extLst>
              <a:ext uri="{FF2B5EF4-FFF2-40B4-BE49-F238E27FC236}">
                <a16:creationId xmlns:a16="http://schemas.microsoft.com/office/drawing/2014/main" id="{159D54FF-EE4E-441E-B467-56CEB49205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1136" y="1870520"/>
            <a:ext cx="2240196" cy="4737084"/>
          </a:xfrm>
          <a:prstGeom prst="rect">
            <a:avLst/>
          </a:prstGeom>
        </p:spPr>
      </p:pic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CFE328AB-5F27-4227-BB00-AE23EC338B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975902" y="1845719"/>
            <a:ext cx="2240196" cy="4761885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9ABC38FE-CA25-4416-824D-8C91FB4CA72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738161" y="1820051"/>
            <a:ext cx="2205211" cy="4775153"/>
          </a:xfrm>
          <a:prstGeom prst="rect">
            <a:avLst/>
          </a:prstGeom>
        </p:spPr>
      </p:pic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392E6C5A-DC7D-4D12-8FA9-673557CEE3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891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420ABCB-952F-47D1-AA2A-5B10DB3EB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385852"/>
            <a:ext cx="7729728" cy="755051"/>
          </a:xfrm>
        </p:spPr>
        <p:txBody>
          <a:bodyPr>
            <a:noAutofit/>
          </a:bodyPr>
          <a:lstStyle/>
          <a:p>
            <a:r>
              <a:rPr lang="fr-FR" sz="38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MAQUETTAGE</a:t>
            </a:r>
          </a:p>
        </p:txBody>
      </p:sp>
      <p:pic>
        <p:nvPicPr>
          <p:cNvPr id="6" name="Espace réservé du contenu 7">
            <a:extLst>
              <a:ext uri="{FF2B5EF4-FFF2-40B4-BE49-F238E27FC236}">
                <a16:creationId xmlns:a16="http://schemas.microsoft.com/office/drawing/2014/main" id="{159D54FF-EE4E-441E-B467-56CEB49205C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237945" y="1870520"/>
            <a:ext cx="2226578" cy="4737084"/>
          </a:xfrm>
          <a:prstGeom prst="rect">
            <a:avLst/>
          </a:prstGeom>
        </p:spPr>
      </p:pic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CFE328AB-5F27-4227-BB00-AE23EC338B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/>
        </p:blipFill>
        <p:spPr>
          <a:xfrm>
            <a:off x="4976882" y="1845719"/>
            <a:ext cx="2238235" cy="4761885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9ABC38FE-CA25-4416-824D-8C91FB4CA72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720669" y="1839206"/>
            <a:ext cx="2240195" cy="4736843"/>
          </a:xfrm>
          <a:prstGeom prst="rect">
            <a:avLst/>
          </a:prstGeom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63C53E58-7D77-4710-9B74-A5A09D17E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5992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420ABCB-952F-47D1-AA2A-5B10DB3EB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2604" y="385852"/>
            <a:ext cx="10066789" cy="755051"/>
          </a:xfrm>
        </p:spPr>
        <p:txBody>
          <a:bodyPr>
            <a:noAutofit/>
          </a:bodyPr>
          <a:lstStyle/>
          <a:p>
            <a:r>
              <a:rPr lang="fr-FR" sz="38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MODÈLE CONCEPTUEL des DONNÉES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EF12381A-4819-4072-A470-7070A1073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3BC3B1AE-FFE4-4CF8-B2DE-55FA0C4330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6015" y="1330309"/>
            <a:ext cx="8259966" cy="5253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5043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420ABCB-952F-47D1-AA2A-5B10DB3EB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385852"/>
            <a:ext cx="7729728" cy="755051"/>
          </a:xfrm>
        </p:spPr>
        <p:txBody>
          <a:bodyPr>
            <a:noAutofit/>
          </a:bodyPr>
          <a:lstStyle/>
          <a:p>
            <a:r>
              <a:rPr lang="fr-FR" sz="38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SOMMAIRE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B7B43DA-757F-4C0A-BDF5-D6FF88038F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1140904"/>
            <a:ext cx="8305436" cy="5717096"/>
          </a:xfrm>
        </p:spPr>
        <p:txBody>
          <a:bodyPr>
            <a:noAutofit/>
          </a:bodyPr>
          <a:lstStyle/>
          <a:p>
            <a:r>
              <a:rPr lang="fr-FR" sz="32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Présentation personnelle		p3</a:t>
            </a:r>
          </a:p>
          <a:p>
            <a:r>
              <a:rPr lang="fr-FR" sz="32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Analyse du cahier des charges	p4</a:t>
            </a:r>
          </a:p>
          <a:p>
            <a:r>
              <a:rPr lang="fr-FR" sz="32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Spécifications fonctionnelles		p6</a:t>
            </a:r>
          </a:p>
          <a:p>
            <a:r>
              <a:rPr lang="fr-FR" sz="32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Conception					p18</a:t>
            </a:r>
          </a:p>
          <a:p>
            <a:r>
              <a:rPr lang="fr-FR" sz="32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Arborescence					p21</a:t>
            </a:r>
          </a:p>
          <a:p>
            <a:r>
              <a:rPr lang="fr-FR" sz="32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Outils techniques				p23</a:t>
            </a:r>
          </a:p>
          <a:p>
            <a:r>
              <a:rPr lang="fr-FR" sz="32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Fonctionnalités				p24</a:t>
            </a:r>
          </a:p>
          <a:p>
            <a:r>
              <a:rPr lang="fr-FR" sz="32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Démo						En direct</a:t>
            </a:r>
          </a:p>
          <a:p>
            <a:r>
              <a:rPr lang="fr-FR" sz="32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Conclusion					p27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C06193D-9151-4CFA-9BD5-A0063BC562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67803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420ABCB-952F-47D1-AA2A-5B10DB3EB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2604" y="385852"/>
            <a:ext cx="10066789" cy="755051"/>
          </a:xfrm>
        </p:spPr>
        <p:txBody>
          <a:bodyPr>
            <a:noAutofit/>
          </a:bodyPr>
          <a:lstStyle/>
          <a:p>
            <a:r>
              <a:rPr lang="fr-FR" sz="38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MODÈLE LOGIQUE des DONNÉES</a:t>
            </a:r>
          </a:p>
        </p:txBody>
      </p:sp>
      <p:pic>
        <p:nvPicPr>
          <p:cNvPr id="4" name="Espace réservé du contenu 8">
            <a:extLst>
              <a:ext uri="{FF2B5EF4-FFF2-40B4-BE49-F238E27FC236}">
                <a16:creationId xmlns:a16="http://schemas.microsoft.com/office/drawing/2014/main" id="{15E7F513-FE69-4122-8A53-E8E862AC17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2489368" y="1382072"/>
            <a:ext cx="7213263" cy="5186765"/>
          </a:xfrm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20AB18E9-69FC-451F-A28E-9ECE28B72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10477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20AB18E9-69FC-451F-A28E-9ECE28B72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094EA53E-3A0F-498B-AF89-2FADA5EFF3E4}"/>
              </a:ext>
            </a:extLst>
          </p:cNvPr>
          <p:cNvSpPr txBox="1">
            <a:spLocks/>
          </p:cNvSpPr>
          <p:nvPr/>
        </p:nvSpPr>
        <p:spPr>
          <a:xfrm>
            <a:off x="2231136" y="385852"/>
            <a:ext cx="7729728" cy="755051"/>
          </a:xfrm>
          <a:prstGeom prst="rect">
            <a:avLst/>
          </a:prstGeom>
          <a:solidFill>
            <a:schemeClr val="bg1"/>
          </a:solidFill>
          <a:ln w="317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8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REQUÊTES SQL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220A061E-69C2-4A40-B94F-68CEBC9264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1136" y="1599938"/>
            <a:ext cx="2905125" cy="28575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06A3C402-1D3C-4D90-B331-8ABFA8C69B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1136" y="2173922"/>
            <a:ext cx="6188710" cy="779145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B3031FD2-3A2D-4624-9874-2F16FA51C7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1136" y="3241301"/>
            <a:ext cx="6188710" cy="1570990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443D25FF-8664-4989-9ACB-9BD8E9B312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31136" y="5100525"/>
            <a:ext cx="6188710" cy="95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4351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420ABCB-952F-47D1-AA2A-5B10DB3EB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385852"/>
            <a:ext cx="7729728" cy="755051"/>
          </a:xfrm>
        </p:spPr>
        <p:txBody>
          <a:bodyPr>
            <a:noAutofit/>
          </a:bodyPr>
          <a:lstStyle/>
          <a:p>
            <a:r>
              <a:rPr lang="fr-FR" sz="38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ARBORESCENCE</a:t>
            </a:r>
          </a:p>
        </p:txBody>
      </p:sp>
      <p:sp>
        <p:nvSpPr>
          <p:cNvPr id="12" name="Espace réservé du numéro de diapositive 11">
            <a:extLst>
              <a:ext uri="{FF2B5EF4-FFF2-40B4-BE49-F238E27FC236}">
                <a16:creationId xmlns:a16="http://schemas.microsoft.com/office/drawing/2014/main" id="{8BF93923-58BE-477C-9E0B-D3D793AF41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2AE7CB6F-F629-48BF-B28E-B563868608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1136" y="2625108"/>
            <a:ext cx="7729729" cy="1607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3205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420ABCB-952F-47D1-AA2A-5B10DB3EB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385852"/>
            <a:ext cx="7729728" cy="755051"/>
          </a:xfrm>
        </p:spPr>
        <p:txBody>
          <a:bodyPr>
            <a:noAutofit/>
          </a:bodyPr>
          <a:lstStyle/>
          <a:p>
            <a:r>
              <a:rPr lang="fr-FR" sz="38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ARBORESCENCE</a:t>
            </a:r>
          </a:p>
        </p:txBody>
      </p:sp>
      <p:sp>
        <p:nvSpPr>
          <p:cNvPr id="12" name="Espace réservé du numéro de diapositive 11">
            <a:extLst>
              <a:ext uri="{FF2B5EF4-FFF2-40B4-BE49-F238E27FC236}">
                <a16:creationId xmlns:a16="http://schemas.microsoft.com/office/drawing/2014/main" id="{8BF93923-58BE-477C-9E0B-D3D793AF41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2AE7CB6F-F629-48BF-B28E-B563868608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1136" y="2625108"/>
            <a:ext cx="7729729" cy="1607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0615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420ABCB-952F-47D1-AA2A-5B10DB3EB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385852"/>
            <a:ext cx="7729728" cy="755051"/>
          </a:xfrm>
        </p:spPr>
        <p:txBody>
          <a:bodyPr>
            <a:noAutofit/>
          </a:bodyPr>
          <a:lstStyle/>
          <a:p>
            <a:r>
              <a:rPr lang="fr-FR" sz="38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ARBORESCENCE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ECE8268A-5E36-4118-8DF4-15FE9FB5D9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63D9F3D-F41F-41A8-8552-CDEA82825E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425" y="2082217"/>
            <a:ext cx="10725150" cy="3733800"/>
          </a:xfrm>
          <a:prstGeom prst="rect">
            <a:avLst/>
          </a:prstGeom>
        </p:spPr>
      </p:pic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4F49335-9039-4A40-9D4C-FBFBCD501C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94607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420ABCB-952F-47D1-AA2A-5B10DB3EB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385852"/>
            <a:ext cx="7729728" cy="755051"/>
          </a:xfrm>
        </p:spPr>
        <p:txBody>
          <a:bodyPr>
            <a:noAutofit/>
          </a:bodyPr>
          <a:lstStyle/>
          <a:p>
            <a:r>
              <a:rPr lang="fr-FR" sz="38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OUTILS TECHNIQUES</a:t>
            </a:r>
          </a:p>
        </p:txBody>
      </p:sp>
      <p:sp>
        <p:nvSpPr>
          <p:cNvPr id="12" name="Espace réservé du numéro de diapositive 11">
            <a:extLst>
              <a:ext uri="{FF2B5EF4-FFF2-40B4-BE49-F238E27FC236}">
                <a16:creationId xmlns:a16="http://schemas.microsoft.com/office/drawing/2014/main" id="{0238E47F-FBEA-44F1-A8A5-EB501C81EA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25</a:t>
            </a:fld>
            <a:endParaRPr lang="en-US" dirty="0"/>
          </a:p>
        </p:txBody>
      </p: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1FC44BEA-7F97-4272-897D-6526974E492E}"/>
              </a:ext>
            </a:extLst>
          </p:cNvPr>
          <p:cNvGrpSpPr/>
          <p:nvPr/>
        </p:nvGrpSpPr>
        <p:grpSpPr>
          <a:xfrm>
            <a:off x="2231136" y="4713780"/>
            <a:ext cx="6312356" cy="1299987"/>
            <a:chOff x="2231136" y="4713780"/>
            <a:chExt cx="6312356" cy="1299987"/>
          </a:xfrm>
        </p:grpSpPr>
        <p:grpSp>
          <p:nvGrpSpPr>
            <p:cNvPr id="10" name="Groupe 9">
              <a:extLst>
                <a:ext uri="{FF2B5EF4-FFF2-40B4-BE49-F238E27FC236}">
                  <a16:creationId xmlns:a16="http://schemas.microsoft.com/office/drawing/2014/main" id="{3F0C1788-45A9-450F-B61E-387733A6CC41}"/>
                </a:ext>
              </a:extLst>
            </p:cNvPr>
            <p:cNvGrpSpPr/>
            <p:nvPr/>
          </p:nvGrpSpPr>
          <p:grpSpPr>
            <a:xfrm>
              <a:off x="2231136" y="4847304"/>
              <a:ext cx="6312356" cy="1032938"/>
              <a:chOff x="398056" y="4080697"/>
              <a:chExt cx="6312356" cy="1032938"/>
            </a:xfrm>
          </p:grpSpPr>
          <p:pic>
            <p:nvPicPr>
              <p:cNvPr id="1036" name="Picture 12">
                <a:extLst>
                  <a:ext uri="{FF2B5EF4-FFF2-40B4-BE49-F238E27FC236}">
                    <a16:creationId xmlns:a16="http://schemas.microsoft.com/office/drawing/2014/main" id="{5A21B6C1-4FA6-46ED-B67B-07488689898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49325" y="4155696"/>
                <a:ext cx="1561087" cy="8829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40" name="Picture 16">
                <a:extLst>
                  <a:ext uri="{FF2B5EF4-FFF2-40B4-BE49-F238E27FC236}">
                    <a16:creationId xmlns:a16="http://schemas.microsoft.com/office/drawing/2014/main" id="{40EC49E8-86F1-40AF-9628-E92DE6F6242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3831105" y="4080697"/>
                <a:ext cx="1032938" cy="103293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C2955F02-52E9-4372-8DAF-29A9EF4573EC}"/>
                  </a:ext>
                </a:extLst>
              </p:cNvPr>
              <p:cNvSpPr txBox="1"/>
              <p:nvPr/>
            </p:nvSpPr>
            <p:spPr>
              <a:xfrm flipH="1">
                <a:off x="398056" y="4415647"/>
                <a:ext cx="104484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Client  &amp; serveur :</a:t>
                </a:r>
              </a:p>
            </p:txBody>
          </p:sp>
        </p:grpSp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id="{549681FE-8DC4-42AC-99ED-67667C8B4B0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55458" y="4713780"/>
              <a:ext cx="1299987" cy="1299987"/>
            </a:xfrm>
            <a:prstGeom prst="rect">
              <a:avLst/>
            </a:prstGeom>
          </p:spPr>
        </p:pic>
      </p:grp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7380E1C9-7187-4FFB-9979-0BE4C70D0B86}"/>
              </a:ext>
            </a:extLst>
          </p:cNvPr>
          <p:cNvGrpSpPr/>
          <p:nvPr/>
        </p:nvGrpSpPr>
        <p:grpSpPr>
          <a:xfrm>
            <a:off x="2231136" y="2961367"/>
            <a:ext cx="8700229" cy="1342239"/>
            <a:chOff x="2231136" y="2961367"/>
            <a:chExt cx="8700229" cy="1342239"/>
          </a:xfrm>
        </p:grpSpPr>
        <p:grpSp>
          <p:nvGrpSpPr>
            <p:cNvPr id="9" name="Groupe 8">
              <a:extLst>
                <a:ext uri="{FF2B5EF4-FFF2-40B4-BE49-F238E27FC236}">
                  <a16:creationId xmlns:a16="http://schemas.microsoft.com/office/drawing/2014/main" id="{75688A79-F13D-4075-9C4E-8B651382EC19}"/>
                </a:ext>
              </a:extLst>
            </p:cNvPr>
            <p:cNvGrpSpPr/>
            <p:nvPr/>
          </p:nvGrpSpPr>
          <p:grpSpPr>
            <a:xfrm>
              <a:off x="2231136" y="2961367"/>
              <a:ext cx="8700229" cy="1342239"/>
              <a:chOff x="407598" y="2674465"/>
              <a:chExt cx="8700229" cy="1342239"/>
            </a:xfrm>
          </p:grpSpPr>
          <p:pic>
            <p:nvPicPr>
              <p:cNvPr id="1032" name="Picture 8">
                <a:extLst>
                  <a:ext uri="{FF2B5EF4-FFF2-40B4-BE49-F238E27FC236}">
                    <a16:creationId xmlns:a16="http://schemas.microsoft.com/office/drawing/2014/main" id="{2FAC1759-EED7-426B-9A32-1B6647D9CA9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716268" y="2829190"/>
                <a:ext cx="1948734" cy="100847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9" name="Picture 4">
                <a:extLst>
                  <a:ext uri="{FF2B5EF4-FFF2-40B4-BE49-F238E27FC236}">
                    <a16:creationId xmlns:a16="http://schemas.microsoft.com/office/drawing/2014/main" id="{175DC527-3F03-4A67-8B65-A27D353FE3A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66337" y="2790956"/>
                <a:ext cx="1025554" cy="102555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" name="Picture 6">
                <a:extLst>
                  <a:ext uri="{FF2B5EF4-FFF2-40B4-BE49-F238E27FC236}">
                    <a16:creationId xmlns:a16="http://schemas.microsoft.com/office/drawing/2014/main" id="{391E74CC-3F41-43F5-8A82-D47B27F74D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093226" y="2674465"/>
                <a:ext cx="2014601" cy="134223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1" name="ZoneTexte 20">
                <a:extLst>
                  <a:ext uri="{FF2B5EF4-FFF2-40B4-BE49-F238E27FC236}">
                    <a16:creationId xmlns:a16="http://schemas.microsoft.com/office/drawing/2014/main" id="{05432924-6101-42D0-B125-AF3A37F03680}"/>
                  </a:ext>
                </a:extLst>
              </p:cNvPr>
              <p:cNvSpPr txBox="1"/>
              <p:nvPr/>
            </p:nvSpPr>
            <p:spPr>
              <a:xfrm flipH="1">
                <a:off x="407598" y="3042409"/>
                <a:ext cx="1044849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fr-FR" sz="800" dirty="0"/>
              </a:p>
              <a:p>
                <a:r>
                  <a:rPr lang="fr-FR" dirty="0"/>
                  <a:t>Serveur :</a:t>
                </a:r>
              </a:p>
            </p:txBody>
          </p:sp>
        </p:grpSp>
        <p:pic>
          <p:nvPicPr>
            <p:cNvPr id="22" name="Image 21">
              <a:extLst>
                <a:ext uri="{FF2B5EF4-FFF2-40B4-BE49-F238E27FC236}">
                  <a16:creationId xmlns:a16="http://schemas.microsoft.com/office/drawing/2014/main" id="{53804E75-7034-4AAA-8B7A-723518C2458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004971" y="3180050"/>
              <a:ext cx="1333500" cy="904875"/>
            </a:xfrm>
            <a:prstGeom prst="rect">
              <a:avLst/>
            </a:prstGeom>
          </p:spPr>
        </p:pic>
      </p:grpSp>
      <p:grpSp>
        <p:nvGrpSpPr>
          <p:cNvPr id="26" name="Groupe 25">
            <a:extLst>
              <a:ext uri="{FF2B5EF4-FFF2-40B4-BE49-F238E27FC236}">
                <a16:creationId xmlns:a16="http://schemas.microsoft.com/office/drawing/2014/main" id="{9A1D0652-117D-4517-BF3E-6B39B202B94A}"/>
              </a:ext>
            </a:extLst>
          </p:cNvPr>
          <p:cNvGrpSpPr/>
          <p:nvPr/>
        </p:nvGrpSpPr>
        <p:grpSpPr>
          <a:xfrm>
            <a:off x="2156914" y="1567795"/>
            <a:ext cx="5431321" cy="1219200"/>
            <a:chOff x="2156914" y="1567795"/>
            <a:chExt cx="5431321" cy="1219200"/>
          </a:xfrm>
        </p:grpSpPr>
        <p:grpSp>
          <p:nvGrpSpPr>
            <p:cNvPr id="8" name="Groupe 7">
              <a:extLst>
                <a:ext uri="{FF2B5EF4-FFF2-40B4-BE49-F238E27FC236}">
                  <a16:creationId xmlns:a16="http://schemas.microsoft.com/office/drawing/2014/main" id="{E42BA36F-E10F-4209-92F3-F50C611B5343}"/>
                </a:ext>
              </a:extLst>
            </p:cNvPr>
            <p:cNvGrpSpPr/>
            <p:nvPr/>
          </p:nvGrpSpPr>
          <p:grpSpPr>
            <a:xfrm>
              <a:off x="2156914" y="1567795"/>
              <a:ext cx="5431321" cy="1219200"/>
              <a:chOff x="398057" y="1460702"/>
              <a:chExt cx="5431321" cy="1219200"/>
            </a:xfrm>
          </p:grpSpPr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819E607F-590F-4231-BFFA-E659B83EF0B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05328" y="1460702"/>
                <a:ext cx="1924050" cy="12192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A981AE25-24B3-4374-B4B4-4929F4BB6B4D}"/>
                  </a:ext>
                </a:extLst>
              </p:cNvPr>
              <p:cNvSpPr txBox="1"/>
              <p:nvPr/>
            </p:nvSpPr>
            <p:spPr>
              <a:xfrm flipH="1">
                <a:off x="398057" y="1895912"/>
                <a:ext cx="10448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 Client :</a:t>
                </a:r>
              </a:p>
            </p:txBody>
          </p:sp>
        </p:grpSp>
        <p:pic>
          <p:nvPicPr>
            <p:cNvPr id="24" name="Image 23">
              <a:extLst>
                <a:ext uri="{FF2B5EF4-FFF2-40B4-BE49-F238E27FC236}">
                  <a16:creationId xmlns:a16="http://schemas.microsoft.com/office/drawing/2014/main" id="{52725783-9643-4BAB-995B-3BC8C468407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051205" y="1642778"/>
              <a:ext cx="1287266" cy="9654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130560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420ABCB-952F-47D1-AA2A-5B10DB3EB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385852"/>
            <a:ext cx="7729728" cy="755051"/>
          </a:xfrm>
        </p:spPr>
        <p:txBody>
          <a:bodyPr>
            <a:noAutofit/>
          </a:bodyPr>
          <a:lstStyle/>
          <a:p>
            <a:r>
              <a:rPr lang="fr-FR" sz="38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EXTRAIT DE CODE : CLIENT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5491A339-C030-4D47-B251-822B37F162A4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719023" y="1256303"/>
            <a:ext cx="8753953" cy="544238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indent="0">
              <a:lnSpc>
                <a:spcPct val="107000"/>
              </a:lnSpc>
              <a:spcAft>
                <a:spcPts val="80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fr-FR" dirty="0">
                <a:solidFill>
                  <a:srgbClr val="0033B3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public </a:t>
            </a:r>
            <a:r>
              <a:rPr lang="fr-FR" dirty="0" err="1">
                <a:solidFill>
                  <a:srgbClr val="0033B3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void</a:t>
            </a:r>
            <a:r>
              <a:rPr lang="fr-FR" dirty="0">
                <a:solidFill>
                  <a:srgbClr val="0033B3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dirty="0" err="1">
                <a:solidFill>
                  <a:srgbClr val="00627A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seConnecter</a:t>
            </a:r>
            <a:r>
              <a:rPr lang="fr-FR" dirty="0">
                <a:solidFill>
                  <a:srgbClr val="08080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() {</a:t>
            </a:r>
            <a:endParaRPr lang="fr-FR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fr-FR" i="1" dirty="0">
                <a:solidFill>
                  <a:srgbClr val="8C8C8C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//on commence par cacher les éventuels précédents msg d’erreur</a:t>
            </a:r>
            <a:br>
              <a:rPr lang="fr-FR" i="1" dirty="0">
                <a:solidFill>
                  <a:srgbClr val="8C8C8C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lang="fr-FR" i="1" dirty="0">
                <a:solidFill>
                  <a:srgbClr val="8C8C8C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   </a:t>
            </a:r>
            <a:r>
              <a:rPr lang="fr-FR" dirty="0" err="1">
                <a:solidFill>
                  <a:srgbClr val="08080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hideErrorMsg</a:t>
            </a:r>
            <a:r>
              <a:rPr lang="fr-FR" dirty="0">
                <a:solidFill>
                  <a:srgbClr val="08080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();</a:t>
            </a:r>
            <a:br>
              <a:rPr lang="fr-FR" dirty="0">
                <a:solidFill>
                  <a:srgbClr val="08080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lang="fr-FR" i="1" dirty="0">
                <a:solidFill>
                  <a:srgbClr val="8C8C8C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//méthode qui stocke la longueur des données saisies par l’utilisateur et leur contenu</a:t>
            </a:r>
            <a:br>
              <a:rPr lang="fr-FR" i="1" dirty="0">
                <a:solidFill>
                  <a:srgbClr val="8C8C8C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lang="fr-FR" i="1" dirty="0">
                <a:solidFill>
                  <a:srgbClr val="8C8C8C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   </a:t>
            </a:r>
            <a:r>
              <a:rPr lang="fr-FR" dirty="0" err="1">
                <a:solidFill>
                  <a:srgbClr val="08080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recupContenuCompGraph</a:t>
            </a:r>
            <a:r>
              <a:rPr lang="fr-FR" dirty="0">
                <a:solidFill>
                  <a:srgbClr val="08080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();</a:t>
            </a:r>
            <a:br>
              <a:rPr lang="fr-FR" dirty="0">
                <a:solidFill>
                  <a:srgbClr val="08080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br>
              <a:rPr lang="fr-FR" dirty="0">
                <a:solidFill>
                  <a:srgbClr val="08080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lang="fr-FR" i="1" dirty="0">
                <a:solidFill>
                  <a:srgbClr val="8C8C8C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//si tous les champs sont remplis</a:t>
            </a:r>
            <a:br>
              <a:rPr lang="fr-FR" i="1" dirty="0">
                <a:solidFill>
                  <a:srgbClr val="8C8C8C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lang="fr-FR" i="1" dirty="0">
                <a:solidFill>
                  <a:srgbClr val="8C8C8C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   </a:t>
            </a:r>
            <a:r>
              <a:rPr lang="fr-FR" dirty="0">
                <a:solidFill>
                  <a:srgbClr val="0033B3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if </a:t>
            </a:r>
            <a:r>
              <a:rPr lang="fr-FR" dirty="0">
                <a:solidFill>
                  <a:srgbClr val="08080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(</a:t>
            </a:r>
            <a:r>
              <a:rPr lang="fr-FR" dirty="0" err="1">
                <a:solidFill>
                  <a:srgbClr val="871094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loginSize</a:t>
            </a:r>
            <a:r>
              <a:rPr lang="fr-FR" dirty="0">
                <a:solidFill>
                  <a:srgbClr val="871094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dirty="0">
                <a:solidFill>
                  <a:srgbClr val="08080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&gt; </a:t>
            </a:r>
            <a:r>
              <a:rPr lang="fr-FR" dirty="0">
                <a:solidFill>
                  <a:srgbClr val="1750EB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0 </a:t>
            </a:r>
            <a:r>
              <a:rPr lang="fr-FR" dirty="0">
                <a:solidFill>
                  <a:srgbClr val="08080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&amp;&amp; </a:t>
            </a:r>
            <a:r>
              <a:rPr lang="fr-FR" dirty="0" err="1">
                <a:solidFill>
                  <a:srgbClr val="871094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mdpSize</a:t>
            </a:r>
            <a:r>
              <a:rPr lang="fr-FR" dirty="0">
                <a:solidFill>
                  <a:srgbClr val="871094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dirty="0">
                <a:solidFill>
                  <a:srgbClr val="08080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&gt; </a:t>
            </a:r>
            <a:r>
              <a:rPr lang="fr-FR" dirty="0">
                <a:solidFill>
                  <a:srgbClr val="1750EB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0</a:t>
            </a:r>
            <a:r>
              <a:rPr lang="fr-FR" dirty="0">
                <a:solidFill>
                  <a:srgbClr val="08080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) {</a:t>
            </a:r>
            <a:br>
              <a:rPr lang="fr-FR" dirty="0">
                <a:solidFill>
                  <a:srgbClr val="08080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lang="fr-FR" dirty="0">
                <a:solidFill>
                  <a:srgbClr val="08080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       </a:t>
            </a:r>
            <a:r>
              <a:rPr lang="fr-FR" dirty="0">
                <a:solidFill>
                  <a:srgbClr val="0033B3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new </a:t>
            </a:r>
            <a:r>
              <a:rPr lang="fr-FR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Thread</a:t>
            </a:r>
            <a:r>
              <a:rPr lang="fr-FR" dirty="0">
                <a:solidFill>
                  <a:srgbClr val="08080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() {</a:t>
            </a:r>
            <a:br>
              <a:rPr lang="fr-FR" dirty="0">
                <a:solidFill>
                  <a:srgbClr val="08080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lang="fr-FR" dirty="0">
                <a:solidFill>
                  <a:srgbClr val="08080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           </a:t>
            </a:r>
            <a:r>
              <a:rPr lang="fr-FR" dirty="0">
                <a:solidFill>
                  <a:srgbClr val="9E880D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@Override</a:t>
            </a:r>
            <a:br>
              <a:rPr lang="fr-FR" dirty="0">
                <a:solidFill>
                  <a:srgbClr val="9E880D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lang="fr-FR" dirty="0">
                <a:solidFill>
                  <a:srgbClr val="9E880D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           </a:t>
            </a:r>
            <a:r>
              <a:rPr lang="fr-FR" dirty="0">
                <a:solidFill>
                  <a:srgbClr val="0033B3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public </a:t>
            </a:r>
            <a:r>
              <a:rPr lang="fr-FR" dirty="0" err="1">
                <a:solidFill>
                  <a:srgbClr val="0033B3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void</a:t>
            </a:r>
            <a:r>
              <a:rPr lang="fr-FR" dirty="0">
                <a:solidFill>
                  <a:srgbClr val="0033B3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dirty="0">
                <a:solidFill>
                  <a:srgbClr val="00627A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run</a:t>
            </a:r>
            <a:r>
              <a:rPr lang="fr-FR" dirty="0">
                <a:solidFill>
                  <a:srgbClr val="08080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() {</a:t>
            </a:r>
            <a:br>
              <a:rPr lang="fr-FR" dirty="0">
                <a:solidFill>
                  <a:srgbClr val="08080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lang="fr-FR" dirty="0">
                <a:solidFill>
                  <a:srgbClr val="08080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               </a:t>
            </a:r>
            <a:r>
              <a:rPr lang="fr-FR" dirty="0" err="1">
                <a:solidFill>
                  <a:srgbClr val="0033B3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try</a:t>
            </a:r>
            <a:r>
              <a:rPr lang="fr-FR" dirty="0">
                <a:solidFill>
                  <a:srgbClr val="0033B3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dirty="0">
                <a:solidFill>
                  <a:srgbClr val="08080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{											          </a:t>
            </a:r>
            <a:r>
              <a:rPr lang="fr-FR" i="1" dirty="0">
                <a:solidFill>
                  <a:srgbClr val="8C8C8C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//on exécute la requête qui contrôle les données saisies</a:t>
            </a:r>
            <a:br>
              <a:rPr lang="fr-FR" i="1" dirty="0">
                <a:solidFill>
                  <a:srgbClr val="8C8C8C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lang="fr-FR" i="1" dirty="0">
                <a:solidFill>
                  <a:srgbClr val="8C8C8C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                   </a:t>
            </a:r>
            <a:r>
              <a:rPr lang="fr-FR" dirty="0" err="1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WSUtils</a:t>
            </a:r>
            <a:r>
              <a:rPr lang="fr-FR" dirty="0" err="1">
                <a:solidFill>
                  <a:srgbClr val="08080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</a:t>
            </a:r>
            <a:r>
              <a:rPr lang="fr-FR" i="1" dirty="0" err="1">
                <a:solidFill>
                  <a:srgbClr val="08080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checkLogin</a:t>
            </a:r>
            <a:r>
              <a:rPr lang="fr-FR" dirty="0">
                <a:solidFill>
                  <a:srgbClr val="08080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(</a:t>
            </a:r>
            <a:r>
              <a:rPr lang="fr-FR" dirty="0">
                <a:solidFill>
                  <a:srgbClr val="871094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login</a:t>
            </a:r>
            <a:r>
              <a:rPr lang="fr-FR" dirty="0">
                <a:solidFill>
                  <a:srgbClr val="08080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 </a:t>
            </a:r>
            <a:r>
              <a:rPr lang="fr-FR" dirty="0" err="1">
                <a:solidFill>
                  <a:srgbClr val="871094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mdp</a:t>
            </a:r>
            <a:r>
              <a:rPr lang="fr-FR" dirty="0">
                <a:solidFill>
                  <a:srgbClr val="08080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fr-FR" dirty="0">
                <a:solidFill>
                  <a:srgbClr val="080808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…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fr-FR" dirty="0">
                <a:solidFill>
                  <a:srgbClr val="080808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}</a:t>
            </a:r>
            <a:br>
              <a:rPr lang="fr-FR" dirty="0">
                <a:solidFill>
                  <a:srgbClr val="08080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kumimoji="0" lang="fr-FR" altLang="fr-FR" sz="11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kumimoji="0" lang="fr-FR" altLang="fr-FR" sz="1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                   </a:t>
            </a:r>
            <a:endParaRPr kumimoji="0" lang="fr-FR" altLang="fr-FR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466801B-3691-4E03-9857-030E16E7AC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00040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420ABCB-952F-47D1-AA2A-5B10DB3EB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385852"/>
            <a:ext cx="7729728" cy="755051"/>
          </a:xfrm>
        </p:spPr>
        <p:txBody>
          <a:bodyPr>
            <a:noAutofit/>
          </a:bodyPr>
          <a:lstStyle/>
          <a:p>
            <a:r>
              <a:rPr lang="fr-FR" sz="38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EXTRAIT DE CODE : CLIENT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466801B-3691-4E03-9857-030E16E7AC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CD744D53-24F2-4255-B3B9-5FA14D6404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20871" y="1743923"/>
            <a:ext cx="9720931" cy="337015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public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static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void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00627A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checkLogin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(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String 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login, 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String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mdp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)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throws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Exception 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kumimoji="0" lang="fr-FR" altLang="fr-FR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//on crée un nouvel utilisateur avec les paramètres reçus</a:t>
            </a:r>
            <a:br>
              <a:rPr kumimoji="0" lang="fr-FR" altLang="fr-FR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kumimoji="0" lang="fr-FR" altLang="fr-FR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   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Utilisateur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utilisateur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= 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new 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Utilisateur(login,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mdp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kumimoji="0" lang="fr-FR" altLang="fr-FR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//on transforme notre utilisateur en </a:t>
            </a:r>
            <a:r>
              <a:rPr kumimoji="0" lang="fr-FR" altLang="fr-FR" b="0" i="1" u="none" strike="noStrike" cap="none" normalizeH="0" baseline="0" dirty="0" err="1">
                <a:ln>
                  <a:noFill/>
                </a:ln>
                <a:solidFill>
                  <a:srgbClr val="8C8C8C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json</a:t>
            </a:r>
            <a:br>
              <a:rPr kumimoji="0" lang="fr-FR" altLang="fr-FR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kumimoji="0" lang="fr-FR" altLang="fr-FR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   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String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json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= </a:t>
            </a:r>
            <a:r>
              <a:rPr kumimoji="0" lang="fr-FR" altLang="fr-FR" b="0" i="1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myGson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.toJson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(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utilisateur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kumimoji="0" lang="fr-FR" altLang="fr-FR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//on effectue la requête de </a:t>
            </a:r>
            <a:r>
              <a:rPr kumimoji="0" lang="fr-FR" altLang="fr-FR" b="0" i="1" u="none" strike="noStrike" cap="none" normalizeH="0" baseline="0" dirty="0" err="1">
                <a:ln>
                  <a:noFill/>
                </a:ln>
                <a:solidFill>
                  <a:srgbClr val="8C8C8C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parsing</a:t>
            </a:r>
            <a:r>
              <a:rPr kumimoji="0" lang="fr-FR" altLang="fr-FR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  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OkHttpUtils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</a:t>
            </a:r>
            <a:r>
              <a:rPr kumimoji="0" lang="fr-FR" altLang="fr-FR" b="0" i="1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sendPostOkHttpRequest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(</a:t>
            </a:r>
            <a:r>
              <a:rPr kumimoji="0" lang="fr-FR" altLang="fr-FR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URL_WS_OCC_FERMETURES_CHECK_LOGIN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json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}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077478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420ABCB-952F-47D1-AA2A-5B10DB3EB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385852"/>
            <a:ext cx="7729728" cy="755051"/>
          </a:xfrm>
        </p:spPr>
        <p:txBody>
          <a:bodyPr>
            <a:noAutofit/>
          </a:bodyPr>
          <a:lstStyle/>
          <a:p>
            <a:r>
              <a:rPr lang="fr-FR" sz="38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EXTRAIT DE CODE : SERVEUR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466801B-3691-4E03-9857-030E16E7AC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E33286D5-73CA-41F1-B413-56C9EFF47E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29873" y="1157681"/>
            <a:ext cx="8932253" cy="570925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9E880D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@PostMapping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(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"/checkLogin"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)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public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void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00627A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checkLogin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(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9E880D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@RequestBody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Utilisateur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utilisateur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)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throws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Exception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{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  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System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</a:t>
            </a:r>
            <a:r>
              <a:rPr kumimoji="0" lang="fr-FR" altLang="fr-FR" sz="1600" b="0" i="1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out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.println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(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"/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checkLogin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"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//on stocke l’utilisateur que nous retourne la requête de recherche par le login saisi en paramètre</a:t>
            </a:r>
            <a:b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  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Utilisateur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userBdd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=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utilisateurDao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.findByLogin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(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utilisateur.getLogin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());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altLang="fr-FR" sz="1600" dirty="0">
              <a:solidFill>
                <a:srgbClr val="080808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//si </a:t>
            </a:r>
            <a:r>
              <a:rPr kumimoji="0" lang="fr-FR" altLang="fr-FR" sz="1600" b="0" i="1" u="none" strike="noStrike" cap="none" normalizeH="0" baseline="0" dirty="0" err="1">
                <a:ln>
                  <a:noFill/>
                </a:ln>
                <a:solidFill>
                  <a:srgbClr val="8C8C8C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userBdd</a:t>
            </a:r>
            <a: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est </a:t>
            </a:r>
            <a:r>
              <a:rPr kumimoji="0" lang="fr-FR" altLang="fr-FR" sz="1600" b="0" i="1" u="none" strike="noStrike" cap="none" normalizeH="0" baseline="0" dirty="0" err="1">
                <a:ln>
                  <a:noFill/>
                </a:ln>
                <a:solidFill>
                  <a:srgbClr val="8C8C8C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null</a:t>
            </a:r>
            <a: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 le login saisi est incorrect</a:t>
            </a:r>
            <a:b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  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if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(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userBdd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==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null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){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      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throw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new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Exception(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"Login incorrect"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);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600" b="0" i="0" u="none" strike="noStrike" cap="none" normalizeH="0" baseline="0" dirty="0">
              <a:ln>
                <a:noFill/>
              </a:ln>
              <a:solidFill>
                <a:srgbClr val="080808"/>
              </a:solidFill>
              <a:effectLst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// on récupère le mot de passe de la </a:t>
            </a:r>
            <a:r>
              <a:rPr kumimoji="0" lang="fr-FR" altLang="fr-FR" sz="1600" b="0" i="1" u="none" strike="noStrike" cap="none" normalizeH="0" baseline="0" dirty="0" err="1">
                <a:ln>
                  <a:noFill/>
                </a:ln>
                <a:solidFill>
                  <a:srgbClr val="8C8C8C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bdd</a:t>
            </a:r>
            <a:b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  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String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mdpBdd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=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userBdd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.getMdp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();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600" b="0" i="0" u="none" strike="noStrike" cap="none" normalizeH="0" baseline="0" dirty="0">
              <a:ln>
                <a:noFill/>
              </a:ln>
              <a:solidFill>
                <a:srgbClr val="080808"/>
              </a:solidFill>
              <a:effectLst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// on récupère le mot de passe saisi par l’utilisateur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  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String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mdpUser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=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utilisateur.getMdp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();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// on compare le mot de passe saisi à celui haché et stocké en </a:t>
            </a:r>
            <a:r>
              <a:rPr kumimoji="0" lang="fr-FR" altLang="fr-FR" sz="1600" b="0" i="1" u="none" strike="noStrike" cap="none" normalizeH="0" baseline="0" dirty="0" err="1">
                <a:ln>
                  <a:noFill/>
                </a:ln>
                <a:solidFill>
                  <a:srgbClr val="8C8C8C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bdd</a:t>
            </a:r>
            <a:b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  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if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(!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BCrypt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</a:t>
            </a:r>
            <a:r>
              <a:rPr kumimoji="0" lang="fr-FR" altLang="fr-FR" sz="1600" b="0" i="1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checkpw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(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mdpUser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mdpBdd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)){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      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throw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new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Exception(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"Mot de passe incorrect"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);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   }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}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613051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420ABCB-952F-47D1-AA2A-5B10DB3EB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385852"/>
            <a:ext cx="7729728" cy="755051"/>
          </a:xfrm>
        </p:spPr>
        <p:txBody>
          <a:bodyPr>
            <a:noAutofit/>
          </a:bodyPr>
          <a:lstStyle/>
          <a:p>
            <a:r>
              <a:rPr lang="fr-FR" sz="38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EXTRAIT DE CODE : client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466801B-3691-4E03-9857-030E16E7AC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E33286D5-73CA-41F1-B413-56C9EFF47E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29959" y="1695048"/>
            <a:ext cx="7653057" cy="392415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1600" dirty="0">
                <a:solidFill>
                  <a:srgbClr val="08080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	</a:t>
            </a:r>
            <a:r>
              <a:rPr lang="fr-FR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Intent </a:t>
            </a:r>
            <a:r>
              <a:rPr lang="fr-FR" dirty="0" err="1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intent</a:t>
            </a:r>
            <a:r>
              <a:rPr lang="fr-FR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dirty="0">
                <a:solidFill>
                  <a:srgbClr val="08080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= </a:t>
            </a:r>
            <a:r>
              <a:rPr lang="fr-FR" dirty="0">
                <a:solidFill>
                  <a:srgbClr val="0033B3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new </a:t>
            </a:r>
            <a:r>
              <a:rPr lang="fr-FR" dirty="0">
                <a:solidFill>
                  <a:srgbClr val="08080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Intent(</a:t>
            </a:r>
            <a:r>
              <a:rPr lang="fr-FR" dirty="0" err="1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MainActivity</a:t>
            </a:r>
            <a:r>
              <a:rPr lang="fr-FR" dirty="0" err="1">
                <a:solidFill>
                  <a:srgbClr val="08080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</a:t>
            </a:r>
            <a:r>
              <a:rPr lang="fr-FR" dirty="0" err="1">
                <a:solidFill>
                  <a:srgbClr val="0033B3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this</a:t>
            </a:r>
            <a:r>
              <a:rPr lang="fr-FR" dirty="0">
                <a:solidFill>
                  <a:srgbClr val="08080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 </a:t>
            </a:r>
            <a:r>
              <a:rPr lang="fr-FR" dirty="0" err="1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MenuActivity</a:t>
            </a:r>
            <a:r>
              <a:rPr lang="fr-FR" dirty="0" err="1">
                <a:solidFill>
                  <a:srgbClr val="08080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</a:t>
            </a:r>
            <a:r>
              <a:rPr lang="fr-FR" dirty="0" err="1">
                <a:solidFill>
                  <a:srgbClr val="0033B3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class</a:t>
            </a:r>
            <a:r>
              <a:rPr lang="fr-FR" dirty="0">
                <a:solidFill>
                  <a:srgbClr val="08080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);</a:t>
            </a:r>
            <a:br>
              <a:rPr lang="fr-FR" dirty="0">
                <a:solidFill>
                  <a:srgbClr val="08080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lang="fr-FR" i="1" dirty="0">
                <a:solidFill>
                  <a:srgbClr val="8C8C8C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//on passe un paramètre à envoyer dans </a:t>
            </a:r>
            <a:r>
              <a:rPr lang="fr-FR" i="1" dirty="0" err="1">
                <a:solidFill>
                  <a:srgbClr val="8C8C8C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MenuActivity</a:t>
            </a:r>
            <a:br>
              <a:rPr lang="fr-FR" i="1" dirty="0">
                <a:solidFill>
                  <a:srgbClr val="8C8C8C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lang="fr-FR" i="1" dirty="0">
                <a:solidFill>
                  <a:srgbClr val="8C8C8C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                   </a:t>
            </a:r>
            <a:r>
              <a:rPr lang="fr-FR" dirty="0" err="1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intent</a:t>
            </a:r>
            <a:r>
              <a:rPr lang="fr-FR" dirty="0" err="1">
                <a:solidFill>
                  <a:srgbClr val="08080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.putExtra</a:t>
            </a:r>
            <a:r>
              <a:rPr lang="fr-FR" dirty="0">
                <a:solidFill>
                  <a:srgbClr val="08080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(</a:t>
            </a:r>
            <a:r>
              <a:rPr lang="fr-FR" dirty="0">
                <a:solidFill>
                  <a:srgbClr val="067D17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"</a:t>
            </a:r>
            <a:r>
              <a:rPr lang="fr-FR" dirty="0" err="1">
                <a:solidFill>
                  <a:srgbClr val="067D17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sendLoginUser</a:t>
            </a:r>
            <a:r>
              <a:rPr lang="fr-FR" dirty="0">
                <a:solidFill>
                  <a:srgbClr val="067D17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"</a:t>
            </a:r>
            <a:r>
              <a:rPr lang="fr-FR" dirty="0">
                <a:solidFill>
                  <a:srgbClr val="08080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</a:t>
            </a:r>
            <a:r>
              <a:rPr lang="fr-FR" dirty="0">
                <a:solidFill>
                  <a:srgbClr val="871094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login</a:t>
            </a:r>
            <a:r>
              <a:rPr lang="fr-FR" dirty="0">
                <a:solidFill>
                  <a:srgbClr val="08080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);</a:t>
            </a:r>
            <a:br>
              <a:rPr lang="fr-FR" dirty="0">
                <a:solidFill>
                  <a:srgbClr val="08080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lang="fr-FR" dirty="0">
                <a:solidFill>
                  <a:srgbClr val="08080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                   </a:t>
            </a:r>
            <a:r>
              <a:rPr lang="fr-FR" dirty="0" err="1">
                <a:solidFill>
                  <a:srgbClr val="08080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startActivity</a:t>
            </a:r>
            <a:r>
              <a:rPr lang="fr-FR" dirty="0">
                <a:solidFill>
                  <a:srgbClr val="08080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(</a:t>
            </a:r>
            <a:r>
              <a:rPr lang="fr-FR" dirty="0" err="1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intent</a:t>
            </a:r>
            <a:r>
              <a:rPr lang="fr-FR" dirty="0">
                <a:solidFill>
                  <a:srgbClr val="08080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);</a:t>
            </a:r>
            <a:br>
              <a:rPr lang="fr-FR" dirty="0">
                <a:solidFill>
                  <a:srgbClr val="08080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lang="fr-FR" dirty="0">
                <a:solidFill>
                  <a:srgbClr val="08080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               } </a:t>
            </a:r>
            <a:r>
              <a:rPr lang="fr-FR" dirty="0">
                <a:solidFill>
                  <a:srgbClr val="0033B3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catch </a:t>
            </a:r>
            <a:r>
              <a:rPr lang="fr-FR" dirty="0">
                <a:solidFill>
                  <a:srgbClr val="08080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(</a:t>
            </a:r>
            <a:r>
              <a:rPr lang="fr-FR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Exception </a:t>
            </a:r>
            <a:r>
              <a:rPr lang="fr-FR" dirty="0">
                <a:solidFill>
                  <a:srgbClr val="08080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e) {</a:t>
            </a:r>
            <a:br>
              <a:rPr lang="fr-FR" dirty="0">
                <a:solidFill>
                  <a:srgbClr val="08080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lang="fr-FR" dirty="0">
                <a:solidFill>
                  <a:srgbClr val="08080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                   </a:t>
            </a:r>
            <a:r>
              <a:rPr lang="fr-FR" dirty="0" err="1">
                <a:solidFill>
                  <a:srgbClr val="08080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e.printStackTrace</a:t>
            </a:r>
            <a:r>
              <a:rPr lang="fr-FR" dirty="0">
                <a:solidFill>
                  <a:srgbClr val="08080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();</a:t>
            </a:r>
            <a:br>
              <a:rPr lang="fr-FR" dirty="0">
                <a:solidFill>
                  <a:srgbClr val="08080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lang="fr-FR" dirty="0">
                <a:solidFill>
                  <a:srgbClr val="08080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                   </a:t>
            </a:r>
            <a:r>
              <a:rPr lang="fr-FR" dirty="0" err="1">
                <a:solidFill>
                  <a:srgbClr val="08080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showErrorMsg</a:t>
            </a:r>
            <a:r>
              <a:rPr lang="fr-FR" dirty="0">
                <a:solidFill>
                  <a:srgbClr val="08080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(</a:t>
            </a:r>
            <a:r>
              <a:rPr lang="fr-FR" dirty="0" err="1">
                <a:solidFill>
                  <a:srgbClr val="08080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e.getMessage</a:t>
            </a:r>
            <a:r>
              <a:rPr lang="fr-FR" dirty="0">
                <a:solidFill>
                  <a:srgbClr val="08080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());</a:t>
            </a:r>
            <a:br>
              <a:rPr lang="fr-FR" dirty="0">
                <a:solidFill>
                  <a:srgbClr val="08080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lang="fr-FR" dirty="0">
                <a:solidFill>
                  <a:srgbClr val="08080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               }</a:t>
            </a:r>
            <a:br>
              <a:rPr lang="fr-FR" dirty="0">
                <a:solidFill>
                  <a:srgbClr val="08080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lang="fr-FR" dirty="0">
                <a:solidFill>
                  <a:srgbClr val="08080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           }</a:t>
            </a:r>
            <a:br>
              <a:rPr lang="fr-FR" dirty="0">
                <a:solidFill>
                  <a:srgbClr val="08080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lang="fr-FR" dirty="0">
                <a:solidFill>
                  <a:srgbClr val="08080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       }.start();</a:t>
            </a:r>
            <a:br>
              <a:rPr lang="fr-FR" dirty="0">
                <a:solidFill>
                  <a:srgbClr val="08080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lang="fr-FR" dirty="0">
                <a:solidFill>
                  <a:srgbClr val="08080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   } </a:t>
            </a:r>
            <a:r>
              <a:rPr lang="fr-FR" dirty="0" err="1">
                <a:solidFill>
                  <a:srgbClr val="0033B3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else</a:t>
            </a:r>
            <a:r>
              <a:rPr lang="fr-FR" dirty="0">
                <a:solidFill>
                  <a:srgbClr val="0033B3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dirty="0">
                <a:solidFill>
                  <a:srgbClr val="08080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{</a:t>
            </a:r>
            <a:br>
              <a:rPr lang="fr-FR" dirty="0">
                <a:solidFill>
                  <a:srgbClr val="08080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lang="fr-FR" dirty="0">
                <a:solidFill>
                  <a:srgbClr val="08080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       </a:t>
            </a:r>
            <a:r>
              <a:rPr lang="fr-FR" dirty="0" err="1">
                <a:solidFill>
                  <a:srgbClr val="08080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createDialog</a:t>
            </a:r>
            <a:r>
              <a:rPr lang="fr-FR" dirty="0">
                <a:solidFill>
                  <a:srgbClr val="08080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(</a:t>
            </a:r>
            <a:r>
              <a:rPr lang="fr-FR" dirty="0">
                <a:solidFill>
                  <a:srgbClr val="067D17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"Veuillez saisir votre login et votre mot de passe."</a:t>
            </a:r>
            <a:r>
              <a:rPr lang="fr-FR" dirty="0">
                <a:solidFill>
                  <a:srgbClr val="08080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);</a:t>
            </a:r>
            <a:br>
              <a:rPr lang="fr-FR" dirty="0">
                <a:solidFill>
                  <a:srgbClr val="08080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lang="fr-FR" dirty="0">
                <a:solidFill>
                  <a:srgbClr val="08080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   }</a:t>
            </a:r>
            <a:br>
              <a:rPr lang="fr-FR" dirty="0">
                <a:solidFill>
                  <a:srgbClr val="08080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lang="fr-FR" dirty="0">
                <a:solidFill>
                  <a:srgbClr val="08080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}</a:t>
            </a:r>
            <a:r>
              <a:rPr kumimoji="0" lang="fr-FR" altLang="fr-FR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endParaRPr kumimoji="0" lang="fr-FR" altLang="fr-FR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82953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420ABCB-952F-47D1-AA2A-5B10DB3EB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7505" y="402630"/>
            <a:ext cx="8036989" cy="755051"/>
          </a:xfrm>
        </p:spPr>
        <p:txBody>
          <a:bodyPr>
            <a:noAutofit/>
          </a:bodyPr>
          <a:lstStyle/>
          <a:p>
            <a:r>
              <a:rPr lang="fr-FR" sz="38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PRÉSENTATION PERSONNELLE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FC68B338-6FC9-4C81-84E0-25ACF109BB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8224" y="2306359"/>
            <a:ext cx="1852406" cy="2366963"/>
          </a:xfrm>
          <a:prstGeom prst="rect">
            <a:avLst/>
          </a:prstGeom>
        </p:spPr>
      </p:pic>
      <p:pic>
        <p:nvPicPr>
          <p:cNvPr id="17" name="Espace réservé du contenu 16">
            <a:extLst>
              <a:ext uri="{FF2B5EF4-FFF2-40B4-BE49-F238E27FC236}">
                <a16:creationId xmlns:a16="http://schemas.microsoft.com/office/drawing/2014/main" id="{5074D2C3-03E5-4D44-A152-913A9FC531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171388" y="2157412"/>
            <a:ext cx="2057400" cy="2543175"/>
          </a:xfrm>
        </p:spPr>
      </p:pic>
      <p:sp>
        <p:nvSpPr>
          <p:cNvPr id="18" name="Espace réservé du numéro de diapositive 17">
            <a:extLst>
              <a:ext uri="{FF2B5EF4-FFF2-40B4-BE49-F238E27FC236}">
                <a16:creationId xmlns:a16="http://schemas.microsoft.com/office/drawing/2014/main" id="{E057235A-3846-4F27-8CBF-921C6EA4DF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4406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420ABCB-952F-47D1-AA2A-5B10DB3EB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385852"/>
            <a:ext cx="7729728" cy="755051"/>
          </a:xfrm>
        </p:spPr>
        <p:txBody>
          <a:bodyPr>
            <a:noAutofit/>
          </a:bodyPr>
          <a:lstStyle/>
          <a:p>
            <a:r>
              <a:rPr lang="fr-FR" sz="38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ORM JPA : SERVEUR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466801B-3691-4E03-9857-030E16E7AC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E33286D5-73CA-41F1-B413-56C9EFF47E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2560" y="2469506"/>
            <a:ext cx="9906879" cy="191898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dirty="0">
                <a:effectLst/>
                <a:latin typeface="Lato" panose="020F050202020403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Dans mon projet, je passe par un ORM.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fr-F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dirty="0">
                <a:effectLst/>
                <a:latin typeface="Lato" panose="020F050202020403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Grâce à JPA, j’utilise la méthode </a:t>
            </a:r>
            <a:r>
              <a:rPr lang="fr-FR" sz="1800" dirty="0" err="1">
                <a:effectLst/>
                <a:latin typeface="Lato" panose="020F050202020403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findByLogin</a:t>
            </a:r>
            <a:r>
              <a:rPr lang="fr-FR" sz="1800" dirty="0">
                <a:effectLst/>
                <a:latin typeface="Lato" panose="020F050202020403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fr-FR" sz="1800" dirty="0" err="1">
                <a:effectLst/>
                <a:latin typeface="Lato" panose="020F050202020403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utilisateur.getLogin</a:t>
            </a:r>
            <a:r>
              <a:rPr lang="fr-FR" sz="1800" dirty="0">
                <a:effectLst/>
                <a:latin typeface="Lato" panose="020F050202020403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()) qui génère une requête SQL :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fr-F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FR" altLang="fr-FR" sz="1800" b="1" dirty="0">
                <a:solidFill>
                  <a:srgbClr val="0033B3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SELECT </a:t>
            </a:r>
            <a:r>
              <a:rPr lang="fr-FR" altLang="fr-FR" sz="1800" b="1" dirty="0">
                <a:solidFill>
                  <a:srgbClr val="080808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* </a:t>
            </a:r>
            <a:r>
              <a:rPr lang="fr-FR" altLang="fr-FR" sz="1800" b="1" dirty="0">
                <a:solidFill>
                  <a:srgbClr val="0033B3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FROM</a:t>
            </a:r>
            <a:r>
              <a:rPr lang="fr-FR" sz="1800" b="1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sz="1800" b="1" dirty="0" err="1">
                <a:effectLst/>
                <a:latin typeface="Lato" panose="020F050202020403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app_utilisateur</a:t>
            </a:r>
            <a:r>
              <a:rPr lang="fr-FR" sz="1800" b="1" dirty="0">
                <a:effectLst/>
                <a:latin typeface="Lato" panose="020F050202020403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altLang="fr-FR" sz="1800" b="1" dirty="0">
                <a:solidFill>
                  <a:srgbClr val="0033B3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WHERE</a:t>
            </a:r>
            <a:r>
              <a:rPr lang="fr-FR" sz="1800" b="1" dirty="0">
                <a:effectLst/>
                <a:latin typeface="Lato" panose="020F050202020403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login = </a:t>
            </a:r>
            <a:r>
              <a:rPr lang="fr-FR" sz="1800" b="1" dirty="0" err="1">
                <a:effectLst/>
                <a:latin typeface="Lato" panose="020F050202020403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utilisateur.getLogin</a:t>
            </a:r>
            <a:r>
              <a:rPr lang="fr-FR" sz="1800" b="1" dirty="0">
                <a:effectLst/>
                <a:latin typeface="Lato" panose="020F050202020403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() ;</a:t>
            </a:r>
            <a:endParaRPr kumimoji="0" lang="fr-FR" altLang="fr-FR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96426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420ABCB-952F-47D1-AA2A-5B10DB3EB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385852"/>
            <a:ext cx="7729728" cy="755051"/>
          </a:xfrm>
        </p:spPr>
        <p:txBody>
          <a:bodyPr>
            <a:noAutofit/>
          </a:bodyPr>
          <a:lstStyle/>
          <a:p>
            <a:r>
              <a:rPr lang="fr-FR" sz="38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EXTRAIT DE CODE : CLIENT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466801B-3691-4E03-9857-030E16E7AC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21A7CA8-7EAE-455C-8306-8C45C6D676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26191" y="1550460"/>
            <a:ext cx="9739618" cy="420115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public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void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00627A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onClickBtSave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(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View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view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) {</a:t>
            </a:r>
            <a:b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kumimoji="0" lang="fr-FR" altLang="fr-FR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//on commence par cacher les éventuels précédents msg d’erreur</a:t>
            </a:r>
            <a:br>
              <a:rPr kumimoji="0" lang="fr-FR" altLang="fr-FR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kumimoji="0" lang="fr-FR" altLang="fr-FR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  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hideErrorMsg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();</a:t>
            </a:r>
            <a:b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b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kumimoji="0" lang="fr-FR" altLang="fr-FR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//méthode qui stocke la longueur des données saisies par l’utilisateur et leur contenu</a:t>
            </a:r>
            <a:br>
              <a:rPr kumimoji="0" lang="fr-FR" altLang="fr-FR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kumimoji="0" lang="fr-FR" altLang="fr-FR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  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recupContenuCompGraph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();</a:t>
            </a:r>
            <a:b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b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kumimoji="0" lang="fr-FR" altLang="fr-FR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//si tous les champs sont remplis</a:t>
            </a:r>
            <a:br>
              <a:rPr kumimoji="0" lang="fr-FR" altLang="fr-FR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kumimoji="0" lang="fr-FR" altLang="fr-FR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   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if 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(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nomSize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&gt; 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0 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&amp;&amp;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prenomSize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&gt; 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0 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&amp;&amp;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telSize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&gt; 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0 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&amp;&amp;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emailSize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&gt; 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0 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&amp;&amp;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adresseSize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&gt; 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0 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&amp;&amp;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cpSize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&gt; 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0 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&amp;&amp;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villeSize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&gt; 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0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) {</a:t>
            </a:r>
            <a:b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      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//si le format du numéro de tel est correct</a:t>
            </a:r>
            <a:br>
              <a:rPr kumimoji="0" lang="fr-FR" altLang="fr-FR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kumimoji="0" lang="fr-FR" altLang="fr-FR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       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if 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(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isTelephoneValid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(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tel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)) {</a:t>
            </a:r>
            <a:b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lang="fr-FR" altLang="fr-FR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…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}</a:t>
            </a:r>
            <a:endParaRPr kumimoji="0" lang="fr-FR" altLang="fr-FR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07139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420ABCB-952F-47D1-AA2A-5B10DB3EB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385852"/>
            <a:ext cx="7729728" cy="755051"/>
          </a:xfrm>
        </p:spPr>
        <p:txBody>
          <a:bodyPr>
            <a:noAutofit/>
          </a:bodyPr>
          <a:lstStyle/>
          <a:p>
            <a:r>
              <a:rPr lang="fr-FR" sz="38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EXTRAIT DE CODE : CLIENT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466801B-3691-4E03-9857-030E16E7AC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21A7CA8-7EAE-455C-8306-8C45C6D676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541" y="1739294"/>
            <a:ext cx="10730917" cy="392415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8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//si le format de l’email est correct</a:t>
            </a:r>
            <a:br>
              <a:rPr kumimoji="0" lang="fr-FR" altLang="fr-FR" sz="18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kumimoji="0" lang="fr-FR" altLang="fr-FR" sz="18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           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if 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(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isEmailAdress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(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email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))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               </a:t>
            </a:r>
            <a:r>
              <a:rPr kumimoji="0" lang="fr-FR" altLang="fr-FR" sz="18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//si le format du code postal est correct</a:t>
            </a:r>
            <a:br>
              <a:rPr kumimoji="0" lang="fr-FR" altLang="fr-FR" sz="18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kumimoji="0" lang="fr-FR" altLang="fr-FR" sz="18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               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if 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(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isCPValid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(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cp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))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                   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new 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Thread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() {</a:t>
            </a:r>
            <a:b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                       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9E880D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@Override</a:t>
            </a:r>
            <a:b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9E880D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9E880D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                       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public 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void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00627A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run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() {</a:t>
            </a:r>
            <a:b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                           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try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8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//on exécute la requête qui crée le client en le stockant pour réutiliser ses données</a:t>
            </a:r>
            <a:br>
              <a:rPr kumimoji="0" lang="fr-FR" altLang="fr-FR" sz="18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kumimoji="0" lang="fr-FR" altLang="fr-FR" sz="18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                               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Client 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createdClient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= 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WSUtils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</a:t>
            </a:r>
            <a:r>
              <a:rPr kumimoji="0" lang="fr-FR" altLang="fr-FR" sz="1800" b="0" i="1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createClient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(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nom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 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prenom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 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tel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 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email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 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adresse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 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cp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 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ville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);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altLang="fr-FR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…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}</a:t>
            </a:r>
            <a:endParaRPr kumimoji="0" lang="fr-FR" altLang="fr-FR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94852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420ABCB-952F-47D1-AA2A-5B10DB3EB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385852"/>
            <a:ext cx="7729728" cy="755051"/>
          </a:xfrm>
        </p:spPr>
        <p:txBody>
          <a:bodyPr>
            <a:noAutofit/>
          </a:bodyPr>
          <a:lstStyle/>
          <a:p>
            <a:r>
              <a:rPr lang="fr-FR" sz="38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EXTRAIT DE CODE : CLIENT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466801B-3691-4E03-9857-030E16E7AC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70AD3803-2D53-42DD-BD14-2F680F61BB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319" y="1185773"/>
            <a:ext cx="11459362" cy="503214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public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static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Client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00627A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createClient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(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String 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nom, 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String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prenom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 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String 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tel,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altLang="fr-FR" dirty="0">
                <a:solidFill>
                  <a:srgbClr val="080808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				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String 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email, 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String 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adresse, 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String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cp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 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String 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ville)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throws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Exception 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{</a:t>
            </a:r>
            <a:b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kumimoji="0" lang="fr-FR" altLang="fr-FR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//on crée un nouveau client avec les paramètres qui seront saisis lors de l’appel de la méthode</a:t>
            </a:r>
            <a:br>
              <a:rPr kumimoji="0" lang="fr-FR" altLang="fr-FR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kumimoji="0" lang="fr-FR" altLang="fr-FR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   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Client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client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= 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new 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Client(nom,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prenom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 tel, email, adresse,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cp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 ville);</a:t>
            </a:r>
            <a:b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b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kumimoji="0" lang="fr-FR" altLang="fr-FR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//on transforme notre client en </a:t>
            </a:r>
            <a:r>
              <a:rPr kumimoji="0" lang="fr-FR" altLang="fr-FR" b="0" i="1" u="none" strike="noStrike" cap="none" normalizeH="0" baseline="0" dirty="0" err="1">
                <a:ln>
                  <a:noFill/>
                </a:ln>
                <a:solidFill>
                  <a:srgbClr val="8C8C8C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json</a:t>
            </a:r>
            <a:br>
              <a:rPr kumimoji="0" lang="fr-FR" altLang="fr-FR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kumimoji="0" lang="fr-FR" altLang="fr-FR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   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String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json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= </a:t>
            </a:r>
            <a:r>
              <a:rPr kumimoji="0" lang="fr-FR" altLang="fr-FR" b="0" i="1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myGson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.toJson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(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client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altLang="fr-FR" dirty="0">
              <a:solidFill>
                <a:srgbClr val="080808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//on effectue la requête de </a:t>
            </a:r>
            <a:r>
              <a:rPr kumimoji="0" lang="fr-FR" altLang="fr-FR" b="0" i="1" u="none" strike="noStrike" cap="none" normalizeH="0" baseline="0" dirty="0" err="1">
                <a:ln>
                  <a:noFill/>
                </a:ln>
                <a:solidFill>
                  <a:srgbClr val="8C8C8C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parsing</a:t>
            </a:r>
            <a:br>
              <a:rPr kumimoji="0" lang="fr-FR" altLang="fr-FR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kumimoji="0" lang="fr-FR" altLang="fr-FR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   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String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myJson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=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OkHttpUtils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</a:t>
            </a:r>
            <a:r>
              <a:rPr kumimoji="0" lang="fr-FR" altLang="fr-FR" b="0" i="1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sendPostOkHttpRequest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(</a:t>
            </a:r>
            <a:r>
              <a:rPr kumimoji="0" lang="fr-FR" altLang="fr-FR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URL_WS_OCC_FERMETURES_CREATE_CLIENT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json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kumimoji="0" lang="fr-FR" altLang="fr-FR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//on récupère un </a:t>
            </a:r>
            <a:r>
              <a:rPr kumimoji="0" lang="fr-FR" altLang="fr-FR" b="0" i="1" u="none" strike="noStrike" cap="none" normalizeH="0" baseline="0" dirty="0" err="1">
                <a:ln>
                  <a:noFill/>
                </a:ln>
                <a:solidFill>
                  <a:srgbClr val="8C8C8C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json</a:t>
            </a:r>
            <a:r>
              <a:rPr kumimoji="0" lang="fr-FR" altLang="fr-FR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de type Client</a:t>
            </a:r>
            <a:br>
              <a:rPr kumimoji="0" lang="fr-FR" altLang="fr-FR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kumimoji="0" lang="fr-FR" altLang="fr-FR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  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Client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clientInJson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= </a:t>
            </a:r>
            <a:r>
              <a:rPr kumimoji="0" lang="fr-FR" altLang="fr-FR" b="0" i="1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myGson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.fromJson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(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myJson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Client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class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altLang="fr-FR" dirty="0">
              <a:solidFill>
                <a:srgbClr val="080808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//on retourne ce </a:t>
            </a:r>
            <a:r>
              <a:rPr kumimoji="0" lang="fr-FR" altLang="fr-FR" b="0" i="1" u="none" strike="noStrike" cap="none" normalizeH="0" baseline="0" dirty="0" err="1">
                <a:ln>
                  <a:noFill/>
                </a:ln>
                <a:solidFill>
                  <a:srgbClr val="8C8C8C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json</a:t>
            </a:r>
            <a:br>
              <a:rPr kumimoji="0" lang="fr-FR" altLang="fr-FR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kumimoji="0" lang="fr-FR" altLang="fr-FR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   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return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clientInJson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;</a:t>
            </a:r>
            <a:b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}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4381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420ABCB-952F-47D1-AA2A-5B10DB3EB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385852"/>
            <a:ext cx="7729728" cy="755051"/>
          </a:xfrm>
        </p:spPr>
        <p:txBody>
          <a:bodyPr>
            <a:noAutofit/>
          </a:bodyPr>
          <a:lstStyle/>
          <a:p>
            <a:r>
              <a:rPr lang="fr-FR" sz="38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EXTRAIT DE CODE : serveur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466801B-3691-4E03-9857-030E16E7AC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E78A4A25-98CB-4E95-B720-A1F90E83BE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09410" y="1353511"/>
            <a:ext cx="7651454" cy="44781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9E880D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@PostMapping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(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"/createClient"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)</a:t>
            </a:r>
            <a:b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public 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Client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00627A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createClient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(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9E880D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@RequestBody 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Client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client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)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throws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Exception 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{</a:t>
            </a:r>
            <a:b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  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System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</a:t>
            </a:r>
            <a:r>
              <a:rPr kumimoji="0" lang="fr-FR" altLang="fr-FR" b="0" i="1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out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.println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(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"/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createClient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"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kumimoji="0" lang="fr-FR" altLang="fr-FR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//contrôle des données saisies avant de les enregistrer</a:t>
            </a:r>
            <a:br>
              <a:rPr kumimoji="0" lang="fr-FR" altLang="fr-FR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kumimoji="0" lang="fr-FR" altLang="fr-FR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   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if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(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client.getNom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()==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null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||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client.getNom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().trim().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length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()==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0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){</a:t>
            </a:r>
            <a:b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      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throw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new 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Exception(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"Aucun nom saisi"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);</a:t>
            </a:r>
            <a:b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   }</a:t>
            </a:r>
            <a:b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   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if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(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client.getPrenom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()==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null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||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client.getPrenom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().trim().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length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()==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0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){</a:t>
            </a:r>
            <a:b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      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throw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new 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Exception(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"Aucun prénom saisi"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);</a:t>
            </a:r>
            <a:b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   }</a:t>
            </a:r>
            <a:b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   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if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(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client.getTel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()==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null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||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client.getTel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().trim().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length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()==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0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){</a:t>
            </a:r>
            <a:b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      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throw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new 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Exception(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"Aucun numéro de téléphone saisi"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);</a:t>
            </a:r>
            <a:b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   }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altLang="fr-FR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…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5017825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420ABCB-952F-47D1-AA2A-5B10DB3EB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385852"/>
            <a:ext cx="7729728" cy="755051"/>
          </a:xfrm>
        </p:spPr>
        <p:txBody>
          <a:bodyPr>
            <a:noAutofit/>
          </a:bodyPr>
          <a:lstStyle/>
          <a:p>
            <a:r>
              <a:rPr lang="fr-FR" sz="38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EXTRAIT DE CODE : serveur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466801B-3691-4E03-9857-030E16E7AC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E78A4A25-98CB-4E95-B720-A1F90E83BE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80880" y="1533958"/>
            <a:ext cx="7430239" cy="420115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1800" dirty="0">
                <a:solidFill>
                  <a:srgbClr val="0033B3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fr-FR" sz="1800" dirty="0">
                <a:solidFill>
                  <a:srgbClr val="0033B3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if</a:t>
            </a:r>
            <a:r>
              <a:rPr lang="fr-FR" sz="1800" dirty="0">
                <a:solidFill>
                  <a:srgbClr val="08080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(</a:t>
            </a:r>
            <a:r>
              <a:rPr lang="fr-FR" sz="1800" dirty="0" err="1">
                <a:solidFill>
                  <a:srgbClr val="08080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client.getEmail</a:t>
            </a:r>
            <a:r>
              <a:rPr lang="fr-FR" sz="1800" dirty="0">
                <a:solidFill>
                  <a:srgbClr val="08080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()==</a:t>
            </a:r>
            <a:r>
              <a:rPr lang="fr-FR" sz="1800" dirty="0" err="1">
                <a:solidFill>
                  <a:srgbClr val="0033B3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null</a:t>
            </a:r>
            <a:r>
              <a:rPr lang="fr-FR" sz="1800" dirty="0">
                <a:solidFill>
                  <a:srgbClr val="0033B3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sz="1800" dirty="0">
                <a:solidFill>
                  <a:srgbClr val="08080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|| </a:t>
            </a:r>
            <a:r>
              <a:rPr lang="fr-FR" sz="1800" dirty="0" err="1">
                <a:solidFill>
                  <a:srgbClr val="08080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client.getEmail</a:t>
            </a:r>
            <a:r>
              <a:rPr lang="fr-FR" sz="1800" dirty="0">
                <a:solidFill>
                  <a:srgbClr val="08080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().trim().</a:t>
            </a:r>
            <a:r>
              <a:rPr lang="fr-FR" sz="1800" dirty="0" err="1">
                <a:solidFill>
                  <a:srgbClr val="08080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length</a:t>
            </a:r>
            <a:r>
              <a:rPr lang="fr-FR" sz="1800" dirty="0">
                <a:solidFill>
                  <a:srgbClr val="08080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()==</a:t>
            </a:r>
            <a:r>
              <a:rPr lang="fr-FR" sz="1800" dirty="0">
                <a:solidFill>
                  <a:srgbClr val="1750EB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0</a:t>
            </a:r>
            <a:r>
              <a:rPr lang="fr-FR" sz="1800" dirty="0">
                <a:solidFill>
                  <a:srgbClr val="08080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){</a:t>
            </a:r>
            <a:br>
              <a:rPr lang="fr-FR" sz="1800" dirty="0">
                <a:solidFill>
                  <a:srgbClr val="08080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lang="fr-FR" sz="1800" dirty="0">
                <a:solidFill>
                  <a:srgbClr val="08080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       </a:t>
            </a:r>
            <a:r>
              <a:rPr lang="fr-FR" sz="1800" dirty="0" err="1">
                <a:solidFill>
                  <a:srgbClr val="0033B3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throw</a:t>
            </a:r>
            <a:r>
              <a:rPr lang="fr-FR" sz="1800" dirty="0">
                <a:solidFill>
                  <a:srgbClr val="0033B3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new </a:t>
            </a:r>
            <a:r>
              <a:rPr lang="fr-FR" sz="1800" dirty="0">
                <a:solidFill>
                  <a:srgbClr val="08080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Exception(</a:t>
            </a:r>
            <a:r>
              <a:rPr lang="fr-FR" sz="1800" dirty="0">
                <a:solidFill>
                  <a:srgbClr val="067D17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"Aucun email saisi"</a:t>
            </a:r>
            <a:r>
              <a:rPr lang="fr-FR" sz="1800" dirty="0">
                <a:solidFill>
                  <a:srgbClr val="08080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);</a:t>
            </a:r>
            <a:br>
              <a:rPr lang="fr-FR" sz="1800" dirty="0">
                <a:solidFill>
                  <a:srgbClr val="08080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lang="fr-FR" sz="1800" dirty="0">
                <a:solidFill>
                  <a:srgbClr val="08080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   }</a:t>
            </a:r>
            <a:br>
              <a:rPr lang="fr-FR" sz="1800" dirty="0">
                <a:solidFill>
                  <a:srgbClr val="08080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lang="fr-FR" sz="1800" dirty="0">
                <a:solidFill>
                  <a:srgbClr val="08080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   …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1800" dirty="0">
                <a:solidFill>
                  <a:srgbClr val="0033B3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   if</a:t>
            </a:r>
            <a:r>
              <a:rPr lang="fr-FR" sz="1800" dirty="0">
                <a:solidFill>
                  <a:srgbClr val="08080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(!</a:t>
            </a:r>
            <a:r>
              <a:rPr lang="fr-FR" sz="1800" dirty="0" err="1">
                <a:solidFill>
                  <a:srgbClr val="08080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isTelephoneValid</a:t>
            </a:r>
            <a:r>
              <a:rPr lang="fr-FR" sz="1800" dirty="0">
                <a:solidFill>
                  <a:srgbClr val="08080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(</a:t>
            </a:r>
            <a:r>
              <a:rPr lang="fr-FR" sz="1800" dirty="0" err="1">
                <a:solidFill>
                  <a:srgbClr val="08080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client.getTel</a:t>
            </a:r>
            <a:r>
              <a:rPr lang="fr-FR" sz="1800" dirty="0">
                <a:solidFill>
                  <a:srgbClr val="08080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())){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1800" dirty="0">
                <a:solidFill>
                  <a:srgbClr val="0033B3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       </a:t>
            </a:r>
            <a:r>
              <a:rPr lang="fr-FR" sz="1800" dirty="0" err="1">
                <a:solidFill>
                  <a:srgbClr val="0033B3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throw</a:t>
            </a:r>
            <a:r>
              <a:rPr lang="fr-FR" sz="1800" dirty="0">
                <a:solidFill>
                  <a:srgbClr val="0033B3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new </a:t>
            </a:r>
            <a:r>
              <a:rPr lang="fr-FR" sz="1800" dirty="0">
                <a:solidFill>
                  <a:srgbClr val="08080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Exception(</a:t>
            </a:r>
            <a:r>
              <a:rPr lang="fr-FR" sz="1800" dirty="0">
                <a:solidFill>
                  <a:srgbClr val="067D17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"Format du numéro de téléphone incorrect"</a:t>
            </a:r>
            <a:r>
              <a:rPr lang="fr-FR" sz="1800" dirty="0">
                <a:solidFill>
                  <a:srgbClr val="08080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);</a:t>
            </a:r>
            <a:br>
              <a:rPr lang="fr-FR" sz="1800" dirty="0">
                <a:solidFill>
                  <a:srgbClr val="08080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lang="fr-FR" sz="1800" dirty="0">
                <a:solidFill>
                  <a:srgbClr val="08080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   }</a:t>
            </a:r>
            <a:br>
              <a:rPr lang="fr-FR" sz="1800" i="1" dirty="0">
                <a:solidFill>
                  <a:srgbClr val="8C8C8C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lang="fr-FR" sz="1800" i="1" dirty="0">
                <a:solidFill>
                  <a:srgbClr val="8C8C8C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   </a:t>
            </a:r>
            <a:r>
              <a:rPr lang="fr-FR" sz="1800" dirty="0">
                <a:solidFill>
                  <a:srgbClr val="0033B3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if</a:t>
            </a:r>
            <a:r>
              <a:rPr lang="fr-FR" sz="1800" dirty="0">
                <a:solidFill>
                  <a:srgbClr val="08080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(!</a:t>
            </a:r>
            <a:r>
              <a:rPr lang="fr-FR" sz="1800" dirty="0" err="1">
                <a:solidFill>
                  <a:srgbClr val="08080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isEmailAdress</a:t>
            </a:r>
            <a:r>
              <a:rPr lang="fr-FR" sz="1800" dirty="0">
                <a:solidFill>
                  <a:srgbClr val="08080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(</a:t>
            </a:r>
            <a:r>
              <a:rPr lang="fr-FR" sz="1800" dirty="0" err="1">
                <a:solidFill>
                  <a:srgbClr val="08080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client.getEmail</a:t>
            </a:r>
            <a:r>
              <a:rPr lang="fr-FR" sz="1800" dirty="0">
                <a:solidFill>
                  <a:srgbClr val="08080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())){</a:t>
            </a:r>
            <a:br>
              <a:rPr lang="fr-FR" sz="1800" dirty="0">
                <a:solidFill>
                  <a:srgbClr val="08080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lang="fr-FR" sz="1800" dirty="0">
                <a:solidFill>
                  <a:srgbClr val="08080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       </a:t>
            </a:r>
            <a:r>
              <a:rPr lang="fr-FR" sz="1800" dirty="0" err="1">
                <a:solidFill>
                  <a:srgbClr val="0033B3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throw</a:t>
            </a:r>
            <a:r>
              <a:rPr lang="fr-FR" sz="1800" dirty="0">
                <a:solidFill>
                  <a:srgbClr val="0033B3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new </a:t>
            </a:r>
            <a:r>
              <a:rPr lang="fr-FR" sz="1800" dirty="0">
                <a:solidFill>
                  <a:srgbClr val="08080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Exception(</a:t>
            </a:r>
            <a:r>
              <a:rPr lang="fr-FR" sz="1800" dirty="0">
                <a:solidFill>
                  <a:srgbClr val="067D17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"Format de l'email incorrect"</a:t>
            </a:r>
            <a:r>
              <a:rPr lang="fr-FR" sz="1800" dirty="0">
                <a:solidFill>
                  <a:srgbClr val="08080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);</a:t>
            </a:r>
            <a:br>
              <a:rPr lang="fr-FR" sz="1800" dirty="0">
                <a:solidFill>
                  <a:srgbClr val="08080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lang="fr-FR" sz="1800" dirty="0">
                <a:solidFill>
                  <a:srgbClr val="08080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   }</a:t>
            </a:r>
            <a:br>
              <a:rPr lang="fr-FR" sz="1800" dirty="0">
                <a:solidFill>
                  <a:srgbClr val="08080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lang="fr-FR" sz="1800" dirty="0">
                <a:solidFill>
                  <a:srgbClr val="08080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   </a:t>
            </a:r>
            <a:r>
              <a:rPr lang="fr-FR" sz="1800" dirty="0">
                <a:solidFill>
                  <a:srgbClr val="0033B3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if</a:t>
            </a:r>
            <a:r>
              <a:rPr lang="fr-FR" sz="1800" dirty="0">
                <a:solidFill>
                  <a:srgbClr val="08080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(!</a:t>
            </a:r>
            <a:r>
              <a:rPr lang="fr-FR" sz="1800" dirty="0" err="1">
                <a:solidFill>
                  <a:srgbClr val="08080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isCPValid</a:t>
            </a:r>
            <a:r>
              <a:rPr lang="fr-FR" sz="1800" dirty="0">
                <a:solidFill>
                  <a:srgbClr val="08080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(</a:t>
            </a:r>
            <a:r>
              <a:rPr lang="fr-FR" sz="1800" dirty="0" err="1">
                <a:solidFill>
                  <a:srgbClr val="08080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client.getCp</a:t>
            </a:r>
            <a:r>
              <a:rPr lang="fr-FR" sz="1800" dirty="0">
                <a:solidFill>
                  <a:srgbClr val="08080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())){</a:t>
            </a:r>
            <a:br>
              <a:rPr lang="fr-FR" sz="1800" dirty="0">
                <a:solidFill>
                  <a:srgbClr val="08080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lang="fr-FR" sz="1800" dirty="0">
                <a:solidFill>
                  <a:srgbClr val="08080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       </a:t>
            </a:r>
            <a:r>
              <a:rPr lang="fr-FR" sz="1800" dirty="0" err="1">
                <a:solidFill>
                  <a:srgbClr val="0033B3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throw</a:t>
            </a:r>
            <a:r>
              <a:rPr lang="fr-FR" sz="1800" dirty="0">
                <a:solidFill>
                  <a:srgbClr val="0033B3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new </a:t>
            </a:r>
            <a:r>
              <a:rPr lang="fr-FR" sz="1800" dirty="0">
                <a:solidFill>
                  <a:srgbClr val="08080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Exception(</a:t>
            </a:r>
            <a:r>
              <a:rPr lang="fr-FR" sz="1800" dirty="0">
                <a:solidFill>
                  <a:srgbClr val="067D17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"Format du code postal incorrect"</a:t>
            </a:r>
            <a:r>
              <a:rPr lang="fr-FR" sz="1800" dirty="0">
                <a:solidFill>
                  <a:srgbClr val="08080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);</a:t>
            </a:r>
            <a:br>
              <a:rPr lang="fr-FR" sz="1800" dirty="0">
                <a:solidFill>
                  <a:srgbClr val="08080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lang="fr-FR" sz="1800" dirty="0">
                <a:solidFill>
                  <a:srgbClr val="08080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   …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}</a:t>
            </a:r>
            <a:endParaRPr kumimoji="0" lang="fr-FR" altLang="fr-FR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55343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420ABCB-952F-47D1-AA2A-5B10DB3EB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385852"/>
            <a:ext cx="7729728" cy="755051"/>
          </a:xfrm>
        </p:spPr>
        <p:txBody>
          <a:bodyPr>
            <a:noAutofit/>
          </a:bodyPr>
          <a:lstStyle/>
          <a:p>
            <a:r>
              <a:rPr lang="fr-FR" sz="38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EXTRAIT DE CODE : serveur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466801B-3691-4E03-9857-030E16E7AC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470C4355-23F3-4434-9869-9D4B5E6B6B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44303" y="1483622"/>
            <a:ext cx="9597499" cy="420115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i="1" dirty="0">
                <a:solidFill>
                  <a:srgbClr val="8C8C8C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//on stocke le client que nous retourne la requête de recherche par l’email saisi en paramètre</a:t>
            </a:r>
            <a:endParaRPr kumimoji="0" lang="fr-FR" altLang="fr-FR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   Client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clientBdd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=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clientDao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.findByEmail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(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client.getEmail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());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kumimoji="0" lang="fr-FR" altLang="fr-FR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//on contrôle si l’email client est reconnu par la </a:t>
            </a:r>
            <a:r>
              <a:rPr kumimoji="0" lang="fr-FR" altLang="fr-FR" b="0" i="1" u="none" strike="noStrike" cap="none" normalizeH="0" baseline="0" dirty="0" err="1">
                <a:ln>
                  <a:noFill/>
                </a:ln>
                <a:solidFill>
                  <a:srgbClr val="8C8C8C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bdd</a:t>
            </a:r>
            <a:br>
              <a:rPr kumimoji="0" lang="fr-FR" altLang="fr-FR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kumimoji="0" lang="fr-FR" altLang="fr-FR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   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if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(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clientBdd.getEmail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().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equals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(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client.getEmail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())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) {</a:t>
            </a:r>
            <a:b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      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throw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new 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Exception(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"L'adresse " 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+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clientBdd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.getEmail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() + 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" existe déjà"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);</a:t>
            </a:r>
            <a:b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   }</a:t>
            </a:r>
            <a:b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b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kumimoji="0" lang="fr-FR" altLang="fr-FR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//si tout est ok, on sauvegarde les données saisies</a:t>
            </a:r>
            <a:br>
              <a:rPr kumimoji="0" lang="fr-FR" altLang="fr-FR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kumimoji="0" lang="fr-FR" altLang="fr-FR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  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clientDao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.save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(client);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altLang="fr-FR" dirty="0">
              <a:solidFill>
                <a:srgbClr val="080808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//on retourne le client sauvegardé</a:t>
            </a:r>
            <a:b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   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return 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client;</a:t>
            </a:r>
            <a:b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}</a:t>
            </a:r>
            <a:r>
              <a:rPr kumimoji="0" lang="fr-FR" altLang="fr-FR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39761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420ABCB-952F-47D1-AA2A-5B10DB3EB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385852"/>
            <a:ext cx="7729728" cy="755051"/>
          </a:xfrm>
        </p:spPr>
        <p:txBody>
          <a:bodyPr>
            <a:noAutofit/>
          </a:bodyPr>
          <a:lstStyle/>
          <a:p>
            <a:r>
              <a:rPr lang="fr-FR" sz="38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EXTRAIT DE CODE : CLIENT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5491A339-C030-4D47-B251-822B37F162A4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0" y="1217847"/>
            <a:ext cx="12192000" cy="563231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	      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kumimoji="0" lang="fr-FR" altLang="fr-FR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//redirection vers </a:t>
            </a:r>
            <a:r>
              <a:rPr kumimoji="0" lang="fr-FR" altLang="fr-FR" b="0" i="1" u="none" strike="noStrike" cap="none" normalizeH="0" baseline="0" dirty="0" err="1">
                <a:ln>
                  <a:noFill/>
                </a:ln>
                <a:solidFill>
                  <a:srgbClr val="8C8C8C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FicheClientActivity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	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altLang="fr-FR" dirty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	       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Intent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intent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= 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new 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Intent(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NewClientActivity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this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FicheClientActivity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class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);</a:t>
            </a:r>
            <a:b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                       </a:t>
            </a:r>
            <a:r>
              <a:rPr kumimoji="0" lang="fr-FR" altLang="fr-FR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//passage de paramètres à envoyer dans </a:t>
            </a:r>
            <a:r>
              <a:rPr kumimoji="0" lang="fr-FR" altLang="fr-FR" b="0" i="1" u="none" strike="noStrike" cap="none" normalizeH="0" baseline="0" dirty="0" err="1">
                <a:ln>
                  <a:noFill/>
                </a:ln>
                <a:solidFill>
                  <a:srgbClr val="8C8C8C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FicheClientActivity</a:t>
            </a:r>
            <a:br>
              <a:rPr kumimoji="0" lang="fr-FR" altLang="fr-FR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kumimoji="0" lang="fr-FR" altLang="fr-FR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                      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intent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.putExtra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(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"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sendIdClient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"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createdClient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.getIdClient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());</a:t>
            </a:r>
            <a:b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                      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intent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.putExtra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(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"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sendLoginUser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"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paramLoginUser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);</a:t>
            </a:r>
            <a:b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                      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startActivity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(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intent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);</a:t>
            </a:r>
            <a:b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                   } 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catch 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(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Exception 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e) {</a:t>
            </a:r>
            <a:b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                      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e.printStackTrace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();</a:t>
            </a:r>
            <a:b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                      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showErrorMsg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(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e.getMessage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());</a:t>
            </a:r>
            <a:b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                   }</a:t>
            </a:r>
            <a:b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               }</a:t>
            </a:r>
            <a:b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           }.start();</a:t>
            </a:r>
            <a:b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       }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else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{</a:t>
            </a:r>
            <a:b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          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createDialog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(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"Format du code postal incorrect."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);</a:t>
            </a:r>
            <a:b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altLang="fr-FR" dirty="0">
                <a:solidFill>
                  <a:srgbClr val="080808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      …</a:t>
            </a:r>
            <a:b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   }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else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{</a:t>
            </a:r>
            <a:b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      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createDialog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(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"Veuillez remplir tous les champs."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);</a:t>
            </a:r>
            <a:b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   }</a:t>
            </a:r>
            <a:b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}</a:t>
            </a:r>
            <a:endParaRPr kumimoji="0" lang="fr-FR" altLang="fr-FR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BCD466F6-608B-4245-A954-7B3005727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12762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420ABCB-952F-47D1-AA2A-5B10DB3EB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385852"/>
            <a:ext cx="7729728" cy="755051"/>
          </a:xfrm>
        </p:spPr>
        <p:txBody>
          <a:bodyPr>
            <a:noAutofit/>
          </a:bodyPr>
          <a:lstStyle/>
          <a:p>
            <a:r>
              <a:rPr lang="fr-FR" sz="38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ORM JPA : SERVEUR</a:t>
            </a: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E2E4E96A-5734-43DF-A91B-FC14398697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6987" y="1868164"/>
            <a:ext cx="11258026" cy="33883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fr-FR" dirty="0">
                <a:latin typeface="Lato" panose="020F050202020403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Dans mon projet, je passe par un ORM. </a:t>
            </a:r>
            <a:endParaRPr lang="fr-FR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fr-FR" dirty="0">
                <a:latin typeface="Lato" panose="020F050202020403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Grâce à JPA, j’utilise la méthode </a:t>
            </a:r>
            <a:r>
              <a:rPr lang="fr-FR" dirty="0" err="1">
                <a:latin typeface="Lato" panose="020F050202020403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findByEmail</a:t>
            </a:r>
            <a:r>
              <a:rPr lang="fr-FR" dirty="0">
                <a:latin typeface="Lato" panose="020F050202020403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fr-FR" dirty="0" err="1">
                <a:latin typeface="Lato" panose="020F050202020403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client.getEmail</a:t>
            </a:r>
            <a:r>
              <a:rPr lang="fr-FR" dirty="0">
                <a:latin typeface="Lato" panose="020F050202020403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()) qui génère une requête SQL :</a:t>
            </a: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fr-FR" altLang="fr-FR" b="1" dirty="0">
              <a:solidFill>
                <a:srgbClr val="0033B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fr-FR" altLang="fr-FR" b="1" dirty="0">
                <a:solidFill>
                  <a:srgbClr val="0033B3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SELECT </a:t>
            </a:r>
            <a:r>
              <a:rPr lang="fr-FR" altLang="fr-FR" b="1" dirty="0">
                <a:solidFill>
                  <a:srgbClr val="080808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* </a:t>
            </a:r>
            <a:r>
              <a:rPr lang="fr-FR" altLang="fr-FR" b="1" dirty="0">
                <a:solidFill>
                  <a:srgbClr val="0033B3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FROM</a:t>
            </a:r>
            <a:r>
              <a:rPr lang="fr-FR" altLang="fr-FR" b="1" dirty="0">
                <a:solidFill>
                  <a:srgbClr val="080808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altLang="fr-FR" b="1" dirty="0" err="1">
                <a:solidFill>
                  <a:srgbClr val="080808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app_client</a:t>
            </a:r>
            <a:r>
              <a:rPr lang="fr-FR" altLang="fr-FR" b="1" dirty="0">
                <a:solidFill>
                  <a:srgbClr val="080808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altLang="fr-FR" b="1" dirty="0">
                <a:solidFill>
                  <a:srgbClr val="0033B3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WHERE </a:t>
            </a:r>
            <a:r>
              <a:rPr lang="fr-FR" altLang="fr-FR" b="1" dirty="0">
                <a:solidFill>
                  <a:srgbClr val="080808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email = </a:t>
            </a:r>
            <a:r>
              <a:rPr lang="fr-FR" altLang="fr-FR" b="1" dirty="0" err="1">
                <a:solidFill>
                  <a:srgbClr val="080808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client.getEmail</a:t>
            </a:r>
            <a:r>
              <a:rPr lang="fr-FR" altLang="fr-FR" b="1" dirty="0">
                <a:solidFill>
                  <a:srgbClr val="080808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() ;</a:t>
            </a: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fr-FR" altLang="fr-FR" b="1" dirty="0">
              <a:solidFill>
                <a:srgbClr val="080808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fr-FR" dirty="0">
                <a:latin typeface="Lato" panose="020F050202020403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Grâce à JPA, j’utilise la méthode </a:t>
            </a:r>
            <a:r>
              <a:rPr lang="fr-FR" dirty="0" err="1">
                <a:latin typeface="Lato" panose="020F050202020403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save</a:t>
            </a:r>
            <a:r>
              <a:rPr lang="fr-FR" dirty="0">
                <a:latin typeface="Lato" panose="020F050202020403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(client) qui génère une requête SQL : </a:t>
            </a:r>
            <a:endParaRPr lang="fr-FR" altLang="fr-FR" b="1" dirty="0">
              <a:solidFill>
                <a:srgbClr val="080808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fr-FR" altLang="fr-FR" b="1" i="1" dirty="0">
              <a:solidFill>
                <a:srgbClr val="080808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fr-FR" altLang="fr-FR" b="1" dirty="0">
                <a:solidFill>
                  <a:srgbClr val="0033B3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INSERT INTO </a:t>
            </a:r>
            <a:r>
              <a:rPr lang="fr-FR" altLang="fr-FR" b="1" dirty="0" err="1">
                <a:solidFill>
                  <a:srgbClr val="080808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app_client</a:t>
            </a:r>
            <a:r>
              <a:rPr lang="fr-FR" altLang="fr-FR" b="1" dirty="0">
                <a:solidFill>
                  <a:srgbClr val="080808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(nom, </a:t>
            </a:r>
            <a:r>
              <a:rPr lang="fr-FR" altLang="fr-FR" b="1" dirty="0" err="1">
                <a:solidFill>
                  <a:srgbClr val="080808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prenom</a:t>
            </a:r>
            <a:r>
              <a:rPr lang="fr-FR" altLang="fr-FR" b="1" dirty="0">
                <a:solidFill>
                  <a:srgbClr val="080808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 tel, email, adresse, </a:t>
            </a:r>
            <a:r>
              <a:rPr lang="fr-FR" altLang="fr-FR" b="1" dirty="0" err="1">
                <a:solidFill>
                  <a:srgbClr val="080808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cp</a:t>
            </a:r>
            <a:r>
              <a:rPr lang="fr-FR" altLang="fr-FR" b="1" dirty="0">
                <a:solidFill>
                  <a:srgbClr val="080808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 ville) </a:t>
            </a: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fr-FR" altLang="fr-FR" b="1" dirty="0">
                <a:solidFill>
                  <a:srgbClr val="0033B3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VALUES </a:t>
            </a:r>
            <a:r>
              <a:rPr lang="fr-FR" altLang="fr-FR" b="1" dirty="0">
                <a:solidFill>
                  <a:srgbClr val="080808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(</a:t>
            </a:r>
            <a:r>
              <a:rPr lang="fr-FR" altLang="fr-FR" b="1" dirty="0" err="1">
                <a:solidFill>
                  <a:srgbClr val="080808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client.getNom</a:t>
            </a:r>
            <a:r>
              <a:rPr lang="fr-FR" altLang="fr-FR" b="1" dirty="0">
                <a:solidFill>
                  <a:srgbClr val="080808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(), </a:t>
            </a:r>
            <a:r>
              <a:rPr lang="fr-FR" altLang="fr-FR" b="1" dirty="0" err="1">
                <a:solidFill>
                  <a:srgbClr val="080808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client.getPrenom</a:t>
            </a:r>
            <a:r>
              <a:rPr lang="fr-FR" altLang="fr-FR" b="1" dirty="0">
                <a:solidFill>
                  <a:srgbClr val="080808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(), </a:t>
            </a:r>
            <a:r>
              <a:rPr lang="fr-FR" altLang="fr-FR" b="1" dirty="0" err="1">
                <a:solidFill>
                  <a:srgbClr val="080808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client.getTel</a:t>
            </a:r>
            <a:r>
              <a:rPr lang="fr-FR" altLang="fr-FR" b="1" dirty="0">
                <a:solidFill>
                  <a:srgbClr val="080808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(), </a:t>
            </a:r>
            <a:r>
              <a:rPr lang="fr-FR" altLang="fr-FR" b="1" dirty="0" err="1">
                <a:solidFill>
                  <a:srgbClr val="080808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client.getEmail</a:t>
            </a:r>
            <a:r>
              <a:rPr lang="fr-FR" altLang="fr-FR" b="1" dirty="0">
                <a:solidFill>
                  <a:srgbClr val="080808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(), </a:t>
            </a:r>
            <a:r>
              <a:rPr lang="fr-FR" altLang="fr-FR" b="1" dirty="0" err="1">
                <a:solidFill>
                  <a:srgbClr val="080808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client.getAdresse</a:t>
            </a:r>
            <a:r>
              <a:rPr lang="fr-FR" altLang="fr-FR" b="1" dirty="0">
                <a:solidFill>
                  <a:srgbClr val="080808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(), </a:t>
            </a:r>
            <a:r>
              <a:rPr lang="fr-FR" altLang="fr-FR" b="1" dirty="0" err="1">
                <a:solidFill>
                  <a:srgbClr val="080808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client.getCp</a:t>
            </a:r>
            <a:r>
              <a:rPr lang="fr-FR" altLang="fr-FR" b="1" dirty="0">
                <a:solidFill>
                  <a:srgbClr val="080808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(), </a:t>
            </a:r>
            <a:r>
              <a:rPr lang="fr-FR" altLang="fr-FR" b="1" dirty="0" err="1">
                <a:solidFill>
                  <a:srgbClr val="080808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client.getVille</a:t>
            </a:r>
            <a:r>
              <a:rPr lang="fr-FR" altLang="fr-FR" b="1" dirty="0">
                <a:solidFill>
                  <a:srgbClr val="080808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()) ;</a:t>
            </a: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fr-FR" altLang="fr-FR" sz="1000" i="1" dirty="0">
              <a:solidFill>
                <a:srgbClr val="8C8C8C"/>
              </a:solidFill>
              <a:latin typeface="JetBrains Mono"/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FF1CE96-EE26-4506-A6B3-6433B20698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1973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420ABCB-952F-47D1-AA2A-5B10DB3EB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385852"/>
            <a:ext cx="7729728" cy="755051"/>
          </a:xfrm>
        </p:spPr>
        <p:txBody>
          <a:bodyPr>
            <a:noAutofit/>
          </a:bodyPr>
          <a:lstStyle/>
          <a:p>
            <a:r>
              <a:rPr lang="fr-FR" sz="38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CONCLUSION</a:t>
            </a:r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8173E06B-DAA9-4F1F-8313-1E9B5C072C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6687560" y="2050792"/>
            <a:ext cx="2809875" cy="187252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FF1CE96-EE26-4506-A6B3-6433B20698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39</a:t>
            </a:fld>
            <a:endParaRPr lang="en-US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E43E677E-3547-4B5B-9468-CCBAB6B381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2899" y="3272662"/>
            <a:ext cx="1851264" cy="1562757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31B072C5-09FA-4C50-B820-53BF12724C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837" y="3272662"/>
            <a:ext cx="1485187" cy="1561660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36F42F6C-8676-4765-AB90-3B35842B04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90404" y="2050792"/>
            <a:ext cx="2809875" cy="1871377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8386417B-5B54-4BFF-A71A-EFE85DD1B0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90404" y="4293240"/>
            <a:ext cx="2809875" cy="1704975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82F7E473-5E18-470F-87EB-8C9665BC43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86757" y="4293239"/>
            <a:ext cx="2810678" cy="1704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92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420ABCB-952F-47D1-AA2A-5B10DB3EB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385852"/>
            <a:ext cx="7729728" cy="755051"/>
          </a:xfrm>
        </p:spPr>
        <p:txBody>
          <a:bodyPr>
            <a:noAutofit/>
          </a:bodyPr>
          <a:lstStyle/>
          <a:p>
            <a:r>
              <a:rPr lang="fr-FR" sz="38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ANALYSE DU CDC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FACBEC1-81C0-4FD0-989A-74D658A10B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8861" y="3070178"/>
            <a:ext cx="1960510" cy="1762125"/>
          </a:xfrm>
          <a:prstGeom prst="rect">
            <a:avLst/>
          </a:prstGeom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91D5CB86-D40B-440F-917D-3C0689BAE4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962" y="3036840"/>
            <a:ext cx="2124075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05158579-4986-4376-BB2D-452C2B7ECE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8239" y="3070178"/>
            <a:ext cx="1952625" cy="1762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BD238BE6-F131-4BD0-BE3A-CD45E144C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1968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420ABCB-952F-47D1-AA2A-5B10DB3EB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385852"/>
            <a:ext cx="7729728" cy="755051"/>
          </a:xfrm>
        </p:spPr>
        <p:txBody>
          <a:bodyPr>
            <a:noAutofit/>
          </a:bodyPr>
          <a:lstStyle/>
          <a:p>
            <a:r>
              <a:rPr lang="fr-FR" sz="38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ANALYSE DU CDC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77437228-620E-46BD-8C8F-29AC738A3D3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420" y="4545945"/>
            <a:ext cx="2397727" cy="1569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e 2">
            <a:extLst>
              <a:ext uri="{FF2B5EF4-FFF2-40B4-BE49-F238E27FC236}">
                <a16:creationId xmlns:a16="http://schemas.microsoft.com/office/drawing/2014/main" id="{A54234D1-CC0E-4A35-8651-4A337C14CBB2}"/>
              </a:ext>
            </a:extLst>
          </p:cNvPr>
          <p:cNvGrpSpPr/>
          <p:nvPr/>
        </p:nvGrpSpPr>
        <p:grpSpPr>
          <a:xfrm>
            <a:off x="3678060" y="4552237"/>
            <a:ext cx="732828" cy="1569288"/>
            <a:chOff x="3678060" y="4552237"/>
            <a:chExt cx="732828" cy="1569288"/>
          </a:xfrm>
        </p:grpSpPr>
        <p:pic>
          <p:nvPicPr>
            <p:cNvPr id="5" name="Picture 8">
              <a:extLst>
                <a:ext uri="{FF2B5EF4-FFF2-40B4-BE49-F238E27FC236}">
                  <a16:creationId xmlns:a16="http://schemas.microsoft.com/office/drawing/2014/main" id="{FC718072-B134-4B51-9F7C-9DA3F546E3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78060" y="4552237"/>
              <a:ext cx="732828" cy="15692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7" name="Connecteur droit 6">
              <a:extLst>
                <a:ext uri="{FF2B5EF4-FFF2-40B4-BE49-F238E27FC236}">
                  <a16:creationId xmlns:a16="http://schemas.microsoft.com/office/drawing/2014/main" id="{621F31DB-BE2F-49FC-9A94-566BCDC8CFD0}"/>
                </a:ext>
              </a:extLst>
            </p:cNvPr>
            <p:cNvCxnSpPr>
              <a:cxnSpLocks/>
            </p:cNvCxnSpPr>
            <p:nvPr/>
          </p:nvCxnSpPr>
          <p:spPr>
            <a:xfrm>
              <a:off x="3701956" y="4576850"/>
              <a:ext cx="695300" cy="1527106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Connecteur droit 7">
              <a:extLst>
                <a:ext uri="{FF2B5EF4-FFF2-40B4-BE49-F238E27FC236}">
                  <a16:creationId xmlns:a16="http://schemas.microsoft.com/office/drawing/2014/main" id="{F8F90978-EAC4-4F9A-9832-58C01C9795F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01956" y="4576850"/>
              <a:ext cx="695300" cy="1527106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9" name="Image 8">
            <a:extLst>
              <a:ext uri="{FF2B5EF4-FFF2-40B4-BE49-F238E27FC236}">
                <a16:creationId xmlns:a16="http://schemas.microsoft.com/office/drawing/2014/main" id="{6E96B101-34CB-4B55-A294-9B18EB32F0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778659">
            <a:off x="4826158" y="3773954"/>
            <a:ext cx="2539682" cy="1015873"/>
          </a:xfrm>
          <a:prstGeom prst="rect">
            <a:avLst/>
          </a:prstGeom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DFCDAB4D-DAA2-41F2-8687-98773307E7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3718" y="2659808"/>
            <a:ext cx="1577830" cy="1538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899E224F-8857-419F-B4FE-D55066C167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5490" y="2659808"/>
            <a:ext cx="1555426" cy="1547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C9BE051-1056-4613-A065-B83AED411F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0678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420ABCB-952F-47D1-AA2A-5B10DB3EB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9688" y="436186"/>
            <a:ext cx="10192624" cy="755051"/>
          </a:xfrm>
        </p:spPr>
        <p:txBody>
          <a:bodyPr>
            <a:noAutofit/>
          </a:bodyPr>
          <a:lstStyle/>
          <a:p>
            <a:r>
              <a:rPr lang="fr-FR" sz="38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SPÉCIFICATIONS FONCTIONNELLES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980B504B-E18E-4599-BE55-ED43FB354996}"/>
              </a:ext>
            </a:extLst>
          </p:cNvPr>
          <p:cNvSpPr txBox="1"/>
          <p:nvPr/>
        </p:nvSpPr>
        <p:spPr>
          <a:xfrm>
            <a:off x="2854354" y="2189093"/>
            <a:ext cx="7170490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32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- Cas d’utilisation</a:t>
            </a:r>
          </a:p>
          <a:p>
            <a:endParaRPr lang="fr-FR" sz="1600" dirty="0">
              <a:solidFill>
                <a:schemeClr val="tx2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fr-FR" sz="32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- Diagrammes d’activités</a:t>
            </a:r>
          </a:p>
          <a:p>
            <a:endParaRPr lang="fr-FR" sz="1600" dirty="0">
              <a:solidFill>
                <a:schemeClr val="tx2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fr-FR" sz="32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- Diagrammes de séquences</a:t>
            </a:r>
          </a:p>
          <a:p>
            <a:endParaRPr lang="fr-FR" sz="1600" dirty="0">
              <a:solidFill>
                <a:schemeClr val="tx2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fr-FR" sz="32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- Diagramme de classes</a:t>
            </a:r>
          </a:p>
          <a:p>
            <a:endParaRPr lang="fr-FR" sz="1600" dirty="0">
              <a:solidFill>
                <a:schemeClr val="tx2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fr-FR" sz="32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- Maquettage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E08A680C-8447-4F31-8C32-639B7E6E8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05539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420ABCB-952F-47D1-AA2A-5B10DB3EB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385852"/>
            <a:ext cx="7729728" cy="755051"/>
          </a:xfrm>
        </p:spPr>
        <p:txBody>
          <a:bodyPr>
            <a:noAutofit/>
          </a:bodyPr>
          <a:lstStyle/>
          <a:p>
            <a:r>
              <a:rPr lang="fr-FR" sz="38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CAS D’UTILISATION</a:t>
            </a:r>
          </a:p>
        </p:txBody>
      </p:sp>
      <p:pic>
        <p:nvPicPr>
          <p:cNvPr id="4" name="Espace réservé du contenu 8">
            <a:extLst>
              <a:ext uri="{FF2B5EF4-FFF2-40B4-BE49-F238E27FC236}">
                <a16:creationId xmlns:a16="http://schemas.microsoft.com/office/drawing/2014/main" id="{15E7F513-FE69-4122-8A53-E8E862AC17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88940" y="1304575"/>
            <a:ext cx="9614119" cy="5424309"/>
          </a:xfrm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17AC4381-80B9-44EB-BDE9-A8D05981C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99462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420ABCB-952F-47D1-AA2A-5B10DB3EB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385852"/>
            <a:ext cx="7729728" cy="755051"/>
          </a:xfrm>
        </p:spPr>
        <p:txBody>
          <a:bodyPr>
            <a:noAutofit/>
          </a:bodyPr>
          <a:lstStyle/>
          <a:p>
            <a:r>
              <a:rPr lang="fr-FR" sz="38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CAS D’UTILISATION</a:t>
            </a:r>
          </a:p>
        </p:txBody>
      </p:sp>
      <p:pic>
        <p:nvPicPr>
          <p:cNvPr id="4" name="Espace réservé du contenu 8">
            <a:extLst>
              <a:ext uri="{FF2B5EF4-FFF2-40B4-BE49-F238E27FC236}">
                <a16:creationId xmlns:a16="http://schemas.microsoft.com/office/drawing/2014/main" id="{15E7F513-FE69-4122-8A53-E8E862AC17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2572527" y="1347146"/>
            <a:ext cx="7099979" cy="5263304"/>
          </a:xfrm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BC3E0AFD-7A1A-4454-A98F-BC8659FCAB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17695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420ABCB-952F-47D1-AA2A-5B10DB3EB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385852"/>
            <a:ext cx="7729728" cy="755051"/>
          </a:xfrm>
        </p:spPr>
        <p:txBody>
          <a:bodyPr>
            <a:noAutofit/>
          </a:bodyPr>
          <a:lstStyle/>
          <a:p>
            <a:r>
              <a:rPr lang="fr-FR" sz="38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DIAGRAMME D’ACTIVITÉS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1EBFA041-3B7E-4B6E-8C0E-F75157A9F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7C56BBBB-B2E2-4703-9DD8-2D85DC4861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2261" y="1256884"/>
            <a:ext cx="7167478" cy="5601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40616"/>
      </p:ext>
    </p:extLst>
  </p:cSld>
  <p:clrMapOvr>
    <a:masterClrMapping/>
  </p:clrMapOvr>
</p:sld>
</file>

<file path=ppt/theme/theme1.xml><?xml version="1.0" encoding="utf-8"?>
<a:theme xmlns:a="http://schemas.openxmlformats.org/drawingml/2006/main" name="Colis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71C241A9-A460-4AD1-916F-25308628A5BC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TM10001115[[fn=Colis]]</Template>
  <TotalTime>0</TotalTime>
  <Words>1742</Words>
  <Application>Microsoft Office PowerPoint</Application>
  <PresentationFormat>Grand écran</PresentationFormat>
  <Paragraphs>170</Paragraphs>
  <Slides>39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39</vt:i4>
      </vt:variant>
    </vt:vector>
  </HeadingPairs>
  <TitlesOfParts>
    <vt:vector size="45" baseType="lpstr">
      <vt:lpstr>Arial</vt:lpstr>
      <vt:lpstr>Calibri</vt:lpstr>
      <vt:lpstr>Gill Sans MT</vt:lpstr>
      <vt:lpstr>JetBrains Mono</vt:lpstr>
      <vt:lpstr>Lato</vt:lpstr>
      <vt:lpstr>Colis</vt:lpstr>
      <vt:lpstr>PROJET DE STAGE</vt:lpstr>
      <vt:lpstr>SOMMAIRE</vt:lpstr>
      <vt:lpstr>PRÉSENTATION PERSONNELLE</vt:lpstr>
      <vt:lpstr>ANALYSE DU CDC</vt:lpstr>
      <vt:lpstr>ANALYSE DU CDC</vt:lpstr>
      <vt:lpstr>SPÉCIFICATIONS FONCTIONNELLES</vt:lpstr>
      <vt:lpstr>CAS D’UTILISATION</vt:lpstr>
      <vt:lpstr>CAS D’UTILISATION</vt:lpstr>
      <vt:lpstr>DIAGRAMME D’ACTIVITÉS</vt:lpstr>
      <vt:lpstr>DIAGRAMME D’ACTIVITÉS</vt:lpstr>
      <vt:lpstr>DIAGRAMME D’ACTIVITÉS</vt:lpstr>
      <vt:lpstr>DIAGRAMME DE SÉQUENCES</vt:lpstr>
      <vt:lpstr>DIAGRAMME DE SÉQUENCES</vt:lpstr>
      <vt:lpstr>DIAGRAMME DE SÉQUENCES</vt:lpstr>
      <vt:lpstr>DIAGRAMME DE CLASSES</vt:lpstr>
      <vt:lpstr>DIAGRAMME DE CLASSES</vt:lpstr>
      <vt:lpstr>MAQUETTAGE</vt:lpstr>
      <vt:lpstr>MAQUETTAGE</vt:lpstr>
      <vt:lpstr>MODÈLE CONCEPTUEL des DONNÉES</vt:lpstr>
      <vt:lpstr>MODÈLE LOGIQUE des DONNÉES</vt:lpstr>
      <vt:lpstr>Présentation PowerPoint</vt:lpstr>
      <vt:lpstr>ARBORESCENCE</vt:lpstr>
      <vt:lpstr>ARBORESCENCE</vt:lpstr>
      <vt:lpstr>ARBORESCENCE</vt:lpstr>
      <vt:lpstr>OUTILS TECHNIQUES</vt:lpstr>
      <vt:lpstr>EXTRAIT DE CODE : CLIENT</vt:lpstr>
      <vt:lpstr>EXTRAIT DE CODE : CLIENT</vt:lpstr>
      <vt:lpstr>EXTRAIT DE CODE : SERVEUR</vt:lpstr>
      <vt:lpstr>EXTRAIT DE CODE : client</vt:lpstr>
      <vt:lpstr>ORM JPA : SERVEUR</vt:lpstr>
      <vt:lpstr>EXTRAIT DE CODE : CLIENT</vt:lpstr>
      <vt:lpstr>EXTRAIT DE CODE : CLIENT</vt:lpstr>
      <vt:lpstr>EXTRAIT DE CODE : CLIENT</vt:lpstr>
      <vt:lpstr>EXTRAIT DE CODE : serveur</vt:lpstr>
      <vt:lpstr>EXTRAIT DE CODE : serveur</vt:lpstr>
      <vt:lpstr>EXTRAIT DE CODE : serveur</vt:lpstr>
      <vt:lpstr>EXTRAIT DE CODE : CLIENT</vt:lpstr>
      <vt:lpstr>ORM JPA : SERVEUR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SOMMAIRE</dc:title>
  <dc:creator>najet L</dc:creator>
  <cp:lastModifiedBy>najet L</cp:lastModifiedBy>
  <cp:revision>31</cp:revision>
  <dcterms:created xsi:type="dcterms:W3CDTF">2021-12-08T11:47:36Z</dcterms:created>
  <dcterms:modified xsi:type="dcterms:W3CDTF">2022-01-06T10:18:37Z</dcterms:modified>
</cp:coreProperties>
</file>